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3" r:id="rId18"/>
    <p:sldId id="263" r:id="rId19"/>
    <p:sldId id="257" r:id="rId20"/>
    <p:sldId id="258" r:id="rId21"/>
    <p:sldId id="259" r:id="rId22"/>
    <p:sldId id="260" r:id="rId23"/>
    <p:sldId id="271" r:id="rId24"/>
    <p:sldId id="272" r:id="rId25"/>
    <p:sldId id="261" r:id="rId2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4E633-3D8F-BB6B-C934-1D435BC2538D}" v="18" dt="2023-03-21T08:09:2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32" Type="http://schemas.microsoft.com/office/2015/10/relationships/revisionInfo" Target="revisionInfo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30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gsma-de Jong, Linda" userId="S::l.jongsma@amstelveen.nl::e2364d2e-06fc-4c8d-b921-d48887162824" providerId="AD" clId="Web-{B2A4E633-3D8F-BB6B-C934-1D435BC2538D}"/>
    <pc:docChg chg="modSld">
      <pc:chgData name="Jongsma-de Jong, Linda" userId="S::l.jongsma@amstelveen.nl::e2364d2e-06fc-4c8d-b921-d48887162824" providerId="AD" clId="Web-{B2A4E633-3D8F-BB6B-C934-1D435BC2538D}" dt="2023-03-21T08:09:22.074" v="17" actId="20577"/>
      <pc:docMkLst>
        <pc:docMk/>
      </pc:docMkLst>
      <pc:sldChg chg="modSp">
        <pc:chgData name="Jongsma-de Jong, Linda" userId="S::l.jongsma@amstelveen.nl::e2364d2e-06fc-4c8d-b921-d48887162824" providerId="AD" clId="Web-{B2A4E633-3D8F-BB6B-C934-1D435BC2538D}" dt="2023-03-21T08:09:22.074" v="17" actId="20577"/>
        <pc:sldMkLst>
          <pc:docMk/>
          <pc:sldMk cId="4155795245" sldId="258"/>
        </pc:sldMkLst>
        <pc:spChg chg="mod">
          <ac:chgData name="Jongsma-de Jong, Linda" userId="S::l.jongsma@amstelveen.nl::e2364d2e-06fc-4c8d-b921-d48887162824" providerId="AD" clId="Web-{B2A4E633-3D8F-BB6B-C934-1D435BC2538D}" dt="2023-03-21T08:09:22.074" v="17" actId="20577"/>
          <ac:spMkLst>
            <pc:docMk/>
            <pc:sldMk cId="4155795245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47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57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55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5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13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71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6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 trans="28000" pressure="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8A51-CC4C-45F7-950A-2126E2A127C8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2219-1854-46FC-A679-2A1D3883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7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71452"/>
            <a:ext cx="9413966" cy="1027612"/>
          </a:xfrm>
        </p:spPr>
        <p:txBody>
          <a:bodyPr>
            <a:normAutofit/>
          </a:bodyPr>
          <a:lstStyle/>
          <a:p>
            <a:r>
              <a:rPr lang="nl-NL" dirty="0"/>
              <a:t>Talent in je loopbaan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40526" y="2795451"/>
            <a:ext cx="2786743" cy="775065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Samen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773783" y="3344091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0000"/>
                </a:solidFill>
              </a:rPr>
              <a:t>Welkom</a:t>
            </a:r>
            <a:r>
              <a:rPr lang="nl-NL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65417" y="4824549"/>
            <a:ext cx="3561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Competenties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605554" y="5532435"/>
            <a:ext cx="223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Reflectie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501051" y="3039291"/>
            <a:ext cx="212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Richting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31223" y="5817326"/>
            <a:ext cx="264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Werkgeluk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617029" y="5886378"/>
            <a:ext cx="3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Loopbaanstap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71452"/>
            <a:ext cx="9413966" cy="783771"/>
          </a:xfrm>
        </p:spPr>
        <p:txBody>
          <a:bodyPr>
            <a:normAutofit fontScale="90000"/>
          </a:bodyPr>
          <a:lstStyle/>
          <a:p>
            <a:r>
              <a:rPr lang="nl-NL" sz="7200" dirty="0"/>
              <a:t>Programma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8010" y="2750411"/>
            <a:ext cx="10981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13:15 uur - 14:00 uur	Werkmotieven</a:t>
            </a:r>
          </a:p>
          <a:p>
            <a:r>
              <a:rPr lang="nl-NL" sz="2800" dirty="0"/>
              <a:t>14:00 uur - 14:30 uur	Overzicht</a:t>
            </a:r>
          </a:p>
          <a:p>
            <a:r>
              <a:rPr lang="nl-NL" sz="2800" dirty="0"/>
              <a:t>				Loopbaanmogelijkheden belicht</a:t>
            </a:r>
          </a:p>
          <a:p>
            <a:r>
              <a:rPr lang="nl-NL" sz="2800" dirty="0"/>
              <a:t>14:30	uur			Pauze</a:t>
            </a:r>
          </a:p>
          <a:p>
            <a:r>
              <a:rPr lang="nl-NL" sz="2800" dirty="0"/>
              <a:t>15:00 uur -  15:45 uur	Actieplan</a:t>
            </a:r>
          </a:p>
          <a:p>
            <a:r>
              <a:rPr lang="nl-NL" sz="2800" dirty="0"/>
              <a:t>15:45 uur – 16:30 uur	Kaart voor de toekomst</a:t>
            </a:r>
          </a:p>
          <a:p>
            <a:r>
              <a:rPr lang="nl-NL" sz="2800" dirty="0"/>
              <a:t>				Uitloop</a:t>
            </a:r>
          </a:p>
          <a:p>
            <a:r>
              <a:rPr lang="nl-NL" sz="2800" dirty="0"/>
              <a:t>			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894079" y="1271452"/>
            <a:ext cx="105765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latin typeface="+mj-lt"/>
              </a:rPr>
              <a:t>Werkmotieven</a:t>
            </a:r>
          </a:p>
          <a:p>
            <a:pPr algn="ctr"/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Maak een </a:t>
            </a:r>
            <a:r>
              <a:rPr lang="nl-NL" sz="2800" dirty="0">
                <a:solidFill>
                  <a:srgbClr val="FF0000"/>
                </a:solidFill>
              </a:rPr>
              <a:t>korte presentatie </a:t>
            </a:r>
            <a:r>
              <a:rPr lang="nl-NL" sz="2800" dirty="0"/>
              <a:t>over de drie werkmotieven waarop je het hoogst scoort..</a:t>
            </a:r>
          </a:p>
          <a:p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Wat </a:t>
            </a:r>
            <a:r>
              <a:rPr lang="nl-NL" sz="2800" dirty="0">
                <a:solidFill>
                  <a:srgbClr val="FF0000"/>
                </a:solidFill>
              </a:rPr>
              <a:t>zie je concreet </a:t>
            </a:r>
            <a:r>
              <a:rPr lang="nl-NL" sz="2800" dirty="0"/>
              <a:t>terug in je huidige baan?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Wat wil je </a:t>
            </a:r>
            <a:r>
              <a:rPr lang="nl-NL" sz="2800" dirty="0">
                <a:solidFill>
                  <a:srgbClr val="FF0000"/>
                </a:solidFill>
              </a:rPr>
              <a:t>absoluut behouden </a:t>
            </a:r>
            <a:r>
              <a:rPr lang="nl-NL" sz="2800" dirty="0"/>
              <a:t>in je huidige functie?</a:t>
            </a:r>
          </a:p>
          <a:p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Wat zie je niet in je huidige functie maar zou je wel </a:t>
            </a:r>
            <a:r>
              <a:rPr lang="nl-NL" sz="2800" dirty="0">
                <a:solidFill>
                  <a:srgbClr val="FF0000"/>
                </a:solidFill>
              </a:rPr>
              <a:t>willen zien</a:t>
            </a:r>
            <a:r>
              <a:rPr lang="nl-NL" sz="2800" dirty="0"/>
              <a:t>?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5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955038" y="1436915"/>
            <a:ext cx="105765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latin typeface="+mj-lt"/>
              </a:rPr>
              <a:t>Wat weet je nu?</a:t>
            </a:r>
          </a:p>
          <a:p>
            <a:pPr algn="ctr"/>
            <a:endParaRPr lang="nl-NL" sz="2400" dirty="0">
              <a:latin typeface="+mj-lt"/>
            </a:endParaRPr>
          </a:p>
          <a:p>
            <a:pPr algn="ctr"/>
            <a:endParaRPr lang="nl-NL" sz="2400" dirty="0">
              <a:latin typeface="+mj-lt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nl-NL" sz="2800" dirty="0">
                <a:latin typeface="+mj-lt"/>
              </a:rPr>
              <a:t>Invloed loopbaancurve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nl-NL" sz="2800" dirty="0">
                <a:latin typeface="+mj-lt"/>
              </a:rPr>
              <a:t>Best passende rollen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nl-NL" sz="2800" dirty="0">
                <a:latin typeface="+mj-lt"/>
              </a:rPr>
              <a:t>Opvallende Competenties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nl-NL" sz="2800" dirty="0">
                <a:latin typeface="+mj-lt"/>
              </a:rPr>
              <a:t>2 hoogst scorende werkmotieven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nl-NL" sz="28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71452"/>
            <a:ext cx="9413966" cy="1027612"/>
          </a:xfrm>
        </p:spPr>
        <p:txBody>
          <a:bodyPr>
            <a:normAutofit/>
          </a:bodyPr>
          <a:lstStyle/>
          <a:p>
            <a:r>
              <a:rPr lang="nl-NL" dirty="0"/>
              <a:t>Interne mobiliteit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5451"/>
            <a:ext cx="9144000" cy="1972423"/>
          </a:xfrm>
        </p:spPr>
        <p:txBody>
          <a:bodyPr>
            <a:normAutofit fontScale="92500" lnSpcReduction="20000"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Hoe</a:t>
            </a:r>
            <a:r>
              <a:rPr lang="nl-NL" sz="3600" dirty="0"/>
              <a:t> moet ik beginnen?</a:t>
            </a:r>
          </a:p>
          <a:p>
            <a:r>
              <a:rPr lang="nl-NL" sz="3600" dirty="0"/>
              <a:t>Hoe </a:t>
            </a:r>
            <a:r>
              <a:rPr lang="nl-NL" sz="3600" dirty="0">
                <a:solidFill>
                  <a:srgbClr val="FF0000"/>
                </a:solidFill>
              </a:rPr>
              <a:t>moet</a:t>
            </a:r>
            <a:r>
              <a:rPr lang="nl-NL" sz="3600" dirty="0"/>
              <a:t> ik beginnen?</a:t>
            </a:r>
          </a:p>
          <a:p>
            <a:r>
              <a:rPr lang="nl-NL" sz="3600" dirty="0"/>
              <a:t>Hoe moet </a:t>
            </a:r>
            <a:r>
              <a:rPr lang="nl-NL" sz="3600" dirty="0">
                <a:solidFill>
                  <a:srgbClr val="FF0000"/>
                </a:solidFill>
              </a:rPr>
              <a:t>ik</a:t>
            </a:r>
            <a:r>
              <a:rPr lang="nl-NL" sz="3600" dirty="0"/>
              <a:t> beginnen?</a:t>
            </a:r>
          </a:p>
          <a:p>
            <a:r>
              <a:rPr lang="nl-NL" sz="3600" dirty="0"/>
              <a:t>Hoe moet ik </a:t>
            </a:r>
            <a:r>
              <a:rPr lang="nl-NL" sz="3600" dirty="0">
                <a:solidFill>
                  <a:srgbClr val="FF0000"/>
                </a:solidFill>
              </a:rPr>
              <a:t>beginnen</a:t>
            </a:r>
            <a:r>
              <a:rPr lang="nl-NL" sz="3600" dirty="0"/>
              <a:t>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54034"/>
            <a:ext cx="9413966" cy="896983"/>
          </a:xfrm>
        </p:spPr>
        <p:txBody>
          <a:bodyPr>
            <a:normAutofit fontScale="90000"/>
          </a:bodyPr>
          <a:lstStyle/>
          <a:p>
            <a:r>
              <a:rPr lang="nl-NL" dirty="0"/>
              <a:t>Richting bepalen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21279"/>
            <a:ext cx="9144000" cy="239485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Eigen functie </a:t>
            </a:r>
          </a:p>
          <a:p>
            <a:r>
              <a:rPr lang="nl-NL" sz="3600" dirty="0"/>
              <a:t>of</a:t>
            </a:r>
          </a:p>
          <a:p>
            <a:r>
              <a:rPr lang="nl-NL" sz="3600" dirty="0">
                <a:solidFill>
                  <a:srgbClr val="FF0000"/>
                </a:solidFill>
              </a:rPr>
              <a:t>nieuwe uitdaging..</a:t>
            </a:r>
            <a:endParaRPr lang="nl-N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nl-NL" sz="28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54034"/>
            <a:ext cx="9413966" cy="8969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Eigen</a:t>
            </a:r>
            <a:r>
              <a:rPr lang="nl-NL" dirty="0"/>
              <a:t> functie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51017"/>
            <a:ext cx="9144000" cy="40581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Takenpakket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+ Taken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>
                <a:cs typeface="Calibri"/>
              </a:rPr>
              <a:t>Resultaat en ontwikkelgesprek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Netwerken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Ontwikkelmogelijkheden</a:t>
            </a:r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54034"/>
            <a:ext cx="9413966" cy="8969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Nieuwe </a:t>
            </a:r>
            <a:r>
              <a:rPr lang="nl-NL" dirty="0"/>
              <a:t>uitdaging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220687"/>
            <a:ext cx="9144000" cy="4284616"/>
          </a:xfrm>
        </p:spPr>
        <p:txBody>
          <a:bodyPr>
            <a:normAutofit/>
          </a:bodyPr>
          <a:lstStyle/>
          <a:p>
            <a:endParaRPr lang="nl-N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(Digitale) koffie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Meelopen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LinkedIn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(Interne) vacatures </a:t>
            </a:r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54034"/>
            <a:ext cx="9413966" cy="8969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Interne</a:t>
            </a:r>
            <a:r>
              <a:rPr lang="nl-NL" dirty="0"/>
              <a:t> vacatures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51017"/>
            <a:ext cx="9144000" cy="4354285"/>
          </a:xfrm>
        </p:spPr>
        <p:txBody>
          <a:bodyPr>
            <a:normAutofit/>
          </a:bodyPr>
          <a:lstStyle/>
          <a:p>
            <a:endParaRPr lang="nl-N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Signaalwoorden (competenties)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Schaalniveau (0/+1/+2)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Afdeling en team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Informatie inwinnen?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nl-NL" sz="3600" dirty="0"/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33474"/>
            <a:ext cx="4305300" cy="2489291"/>
          </a:xfrm>
        </p:spPr>
        <p:txBody>
          <a:bodyPr>
            <a:normAutofit/>
          </a:bodyPr>
          <a:lstStyle/>
          <a:p>
            <a:pPr algn="ctr"/>
            <a:r>
              <a:rPr lang="nl-NL" sz="8000" dirty="0"/>
              <a:t>Pauze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19" y="2131153"/>
            <a:ext cx="3187836" cy="3187836"/>
          </a:xfrm>
          <a:prstGeom prst="rect">
            <a:avLst/>
          </a:prstGeom>
          <a:effectLst>
            <a:reflection endPos="0" dist="50800" dir="5400000" sy="-100000" algn="bl" rotWithShape="0"/>
            <a:softEdge rad="3683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H="1">
            <a:off x="1254034" y="2882538"/>
            <a:ext cx="269966" cy="670560"/>
          </a:xfrm>
        </p:spPr>
        <p:txBody>
          <a:bodyPr>
            <a:normAutofit/>
          </a:bodyPr>
          <a:lstStyle/>
          <a:p>
            <a:r>
              <a:rPr lang="nl-NL" sz="3600" dirty="0"/>
              <a:t>   </a:t>
            </a:r>
          </a:p>
          <a:p>
            <a:pPr algn="l"/>
            <a:endParaRPr lang="nl-NL" sz="3600" dirty="0"/>
          </a:p>
          <a:p>
            <a:pPr algn="l"/>
            <a:endParaRPr lang="nl-NL" sz="3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77" y="3553098"/>
            <a:ext cx="4342387" cy="288819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940526" y="2743199"/>
            <a:ext cx="6035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800" kern="1600" dirty="0"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28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vijf </a:t>
            </a:r>
            <a:r>
              <a:rPr lang="nl-NL" sz="28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stappen van doel naar resultaat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nl-NL" sz="2000" b="1" kern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 1: Formuleer een gerichte </a:t>
            </a:r>
            <a:r>
              <a:rPr lang="nl-NL" sz="20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doelstelling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 2: </a:t>
            </a:r>
            <a:r>
              <a:rPr lang="nl-NL" sz="20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Waarom</a:t>
            </a: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 is dit belangrijk voor je?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 3: </a:t>
            </a:r>
            <a:r>
              <a:rPr lang="nl-NL" sz="20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Wat</a:t>
            </a: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 ga je doen?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 4: </a:t>
            </a:r>
            <a:r>
              <a:rPr lang="nl-NL" sz="20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Hoe </a:t>
            </a: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ziet het eruit als je je doel bereikt hebt?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Stap 5: </a:t>
            </a:r>
            <a:r>
              <a:rPr lang="nl-NL" sz="2000" kern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nl-NL" sz="2000" kern="1600" dirty="0">
                <a:ea typeface="Times New Roman" panose="02020603050405020304" pitchFamily="18" charset="0"/>
                <a:cs typeface="Arial" panose="020B0604020202020204" pitchFamily="34" charset="0"/>
              </a:rPr>
              <a:t> kan je daarbij helpen?</a:t>
            </a:r>
            <a:endParaRPr lang="nl-NL" sz="2000" kern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19348" y="1081395"/>
            <a:ext cx="810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/>
              <a:t>Actieplan</a:t>
            </a:r>
          </a:p>
        </p:txBody>
      </p:sp>
    </p:spTree>
    <p:extLst>
      <p:ext uri="{BB962C8B-B14F-4D97-AF65-F5344CB8AC3E}">
        <p14:creationId xmlns:p14="http://schemas.microsoft.com/office/powerpoint/2010/main" val="28105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71451"/>
            <a:ext cx="9413966" cy="2671899"/>
          </a:xfrm>
        </p:spPr>
        <p:txBody>
          <a:bodyPr>
            <a:normAutofit/>
          </a:bodyPr>
          <a:lstStyle/>
          <a:p>
            <a:r>
              <a:rPr lang="nl-NL" sz="9600" dirty="0"/>
              <a:t>Spelregels</a:t>
            </a:r>
          </a:p>
        </p:txBody>
      </p:sp>
      <p:sp>
        <p:nvSpPr>
          <p:cNvPr id="4" name="Hart 3"/>
          <p:cNvSpPr/>
          <p:nvPr/>
        </p:nvSpPr>
        <p:spPr>
          <a:xfrm>
            <a:off x="8395062" y="3621133"/>
            <a:ext cx="339635" cy="3222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Wandelen in de Peel: De mooiste wandelroutes van Brabant">
            <a:extLst>
              <a:ext uri="{FF2B5EF4-FFF2-40B4-BE49-F238E27FC236}">
                <a16:creationId xmlns:a16="http://schemas.microsoft.com/office/drawing/2014/main" id="{52DE883C-0820-7D77-E557-38AAA0A4D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/>
          <a:stretch/>
        </p:blipFill>
        <p:spPr bwMode="auto">
          <a:xfrm>
            <a:off x="838199" y="735153"/>
            <a:ext cx="10515602" cy="53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veelhoek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4034" y="1271452"/>
            <a:ext cx="9413966" cy="783771"/>
          </a:xfrm>
        </p:spPr>
        <p:txBody>
          <a:bodyPr>
            <a:normAutofit fontScale="90000"/>
          </a:bodyPr>
          <a:lstStyle/>
          <a:p>
            <a:r>
              <a:rPr lang="nl-NL" sz="7200" dirty="0"/>
              <a:t>Programma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87382" y="2211977"/>
            <a:ext cx="111121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9:30 uur - 10:45 uur	Welkom</a:t>
            </a:r>
          </a:p>
          <a:p>
            <a:r>
              <a:rPr lang="nl-NL" sz="2800" dirty="0"/>
              <a:t>				Spelregels</a:t>
            </a:r>
          </a:p>
          <a:p>
            <a:r>
              <a:rPr lang="nl-NL" sz="2800" dirty="0"/>
              <a:t>				Over de streep</a:t>
            </a:r>
          </a:p>
          <a:p>
            <a:r>
              <a:rPr lang="nl-NL" sz="2800" dirty="0"/>
              <a:t>				Loopbaancurve</a:t>
            </a:r>
          </a:p>
          <a:p>
            <a:r>
              <a:rPr lang="nl-NL" sz="2800" dirty="0"/>
              <a:t>10:45 uur - 11:00 uur	Pauze</a:t>
            </a:r>
          </a:p>
          <a:p>
            <a:r>
              <a:rPr lang="nl-NL" sz="2800" dirty="0"/>
              <a:t>11:00 uur - 12:30 uur	Best passende rollen</a:t>
            </a:r>
          </a:p>
          <a:p>
            <a:r>
              <a:rPr lang="nl-NL" sz="2800" dirty="0"/>
              <a:t>				Competenties</a:t>
            </a:r>
          </a:p>
          <a:p>
            <a:r>
              <a:rPr lang="nl-NL" sz="2800" dirty="0"/>
              <a:t>				Reflectie</a:t>
            </a:r>
          </a:p>
          <a:p>
            <a:r>
              <a:rPr lang="nl-NL" sz="2800" dirty="0"/>
              <a:t>12:30 uur -  13:15 uur	Pauze</a:t>
            </a:r>
          </a:p>
          <a:p>
            <a:r>
              <a:rPr lang="nl-NL" sz="2800" dirty="0"/>
              <a:t>			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Loopbaancurve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20388" y="1690688"/>
            <a:ext cx="9283337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Drie lijnen: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Emotielijn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Leerlijn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Werklijn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79" y="1870167"/>
            <a:ext cx="6364401" cy="39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4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33474"/>
            <a:ext cx="4305300" cy="2489291"/>
          </a:xfrm>
        </p:spPr>
        <p:txBody>
          <a:bodyPr>
            <a:normAutofit/>
          </a:bodyPr>
          <a:lstStyle/>
          <a:p>
            <a:pPr algn="ctr"/>
            <a:r>
              <a:rPr lang="nl-NL" sz="8000" dirty="0"/>
              <a:t>Pauze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19" y="2131153"/>
            <a:ext cx="3187836" cy="3187836"/>
          </a:xfrm>
          <a:prstGeom prst="rect">
            <a:avLst/>
          </a:prstGeom>
          <a:effectLst>
            <a:reflection endPos="0" dist="50800" dir="5400000" sy="-100000" algn="bl" rotWithShape="0"/>
            <a:softEdge rad="3683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205" y="1436915"/>
            <a:ext cx="8638903" cy="1271452"/>
          </a:xfrm>
        </p:spPr>
        <p:txBody>
          <a:bodyPr>
            <a:normAutofit/>
          </a:bodyPr>
          <a:lstStyle/>
          <a:p>
            <a:pPr algn="ctr"/>
            <a:r>
              <a:rPr lang="nl-NL" sz="8000" dirty="0"/>
              <a:t>Best passende rollen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6571" y="2908663"/>
            <a:ext cx="11713029" cy="37272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Welke rol scoorde hoog en herken je dat?...geef voorbeelden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In hoeverre sluiten deze aan op je huidige functie én/of op je arbeidsverleden?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Welke scoorde laag en herken je dat?...geef voorbeelden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571" y="1193074"/>
            <a:ext cx="11177452" cy="104502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8000" dirty="0"/>
              <a:t>Competenties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777" y="2272937"/>
            <a:ext cx="11713029" cy="431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In drietallen uiteen, wisselen van rol na 15 minuten: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A</a:t>
            </a:r>
            <a:r>
              <a:rPr lang="nl-NL" sz="2400" dirty="0"/>
              <a:t> brengt competenties in – </a:t>
            </a:r>
            <a:r>
              <a:rPr lang="nl-NL" sz="2400" dirty="0">
                <a:solidFill>
                  <a:srgbClr val="FF0000"/>
                </a:solidFill>
              </a:rPr>
              <a:t>B</a:t>
            </a:r>
            <a:r>
              <a:rPr lang="nl-NL" sz="2400" dirty="0"/>
              <a:t> stelt (zonder te oordelen) vragen – </a:t>
            </a:r>
            <a:r>
              <a:rPr lang="nl-NL" sz="2400" dirty="0">
                <a:solidFill>
                  <a:srgbClr val="FF0000"/>
                </a:solidFill>
              </a:rPr>
              <a:t>C</a:t>
            </a:r>
            <a:r>
              <a:rPr lang="nl-NL" sz="2400" dirty="0"/>
              <a:t> observeert en noteert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Voorbeeldvragen:</a:t>
            </a:r>
          </a:p>
          <a:p>
            <a:pPr marL="0" indent="0">
              <a:buNone/>
            </a:pPr>
            <a:r>
              <a:rPr lang="nl-NL" sz="2400" dirty="0"/>
              <a:t>Waarom heb je gekozen voor deze competentie(s)?</a:t>
            </a:r>
          </a:p>
          <a:p>
            <a:pPr marL="0" indent="0">
              <a:buNone/>
            </a:pPr>
            <a:r>
              <a:rPr lang="nl-NL" sz="2400" dirty="0"/>
              <a:t>Is de score naar verwachting uitgekomen of is het anders dan verwacht?</a:t>
            </a:r>
          </a:p>
          <a:p>
            <a:pPr marL="0" indent="0">
              <a:buNone/>
            </a:pPr>
            <a:r>
              <a:rPr lang="nl-NL" sz="2400" dirty="0"/>
              <a:t>Welke competentie(s) zou je verder willen ontwikkelen en hoe zou je dat kunnen doen?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 flipH="1">
            <a:off x="3988526" y="4223656"/>
            <a:ext cx="661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 is het u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72" y="966650"/>
            <a:ext cx="8485549" cy="56467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33474"/>
            <a:ext cx="4305300" cy="2489291"/>
          </a:xfrm>
        </p:spPr>
        <p:txBody>
          <a:bodyPr>
            <a:normAutofit/>
          </a:bodyPr>
          <a:lstStyle/>
          <a:p>
            <a:pPr algn="ctr"/>
            <a:r>
              <a:rPr lang="nl-NL" sz="8000" dirty="0"/>
              <a:t>Pauze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1" y="0"/>
            <a:ext cx="1976439" cy="576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77" y="3434094"/>
            <a:ext cx="6334016" cy="22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769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90b3b958-0269-4981-9737-c1909e1e525a" ContentTypeId="0x0101003461259877754A49BA8A2CE1EB78207803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9BD6498FC12439A3841DB3736D242" ma:contentTypeVersion="17" ma:contentTypeDescription="Een nieuw document maken." ma:contentTypeScope="" ma:versionID="e69e0c63ee539896bf2db945ad41578d">
  <xsd:schema xmlns:xsd="http://www.w3.org/2001/XMLSchema" xmlns:xs="http://www.w3.org/2001/XMLSchema" xmlns:p="http://schemas.microsoft.com/office/2006/metadata/properties" xmlns:ns2="cf15caa5-70d9-4ebe-a4db-25d098c54ec0" xmlns:ns3="43bdee57-a0db-49c9-9320-9d7f87fa1d06" targetNamespace="http://schemas.microsoft.com/office/2006/metadata/properties" ma:root="true" ma:fieldsID="5570a04d25d4fc9992c37297ca840134" ns2:_="" ns3:_="">
    <xsd:import namespace="cf15caa5-70d9-4ebe-a4db-25d098c54ec0"/>
    <xsd:import namespace="43bdee57-a0db-49c9-9320-9d7f87fa1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5caa5-70d9-4ebe-a4db-25d098c54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dee57-a0db-49c9-9320-9d7f87fa1d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b03bb5b-5982-413e-b15c-c1076a89d5bb}" ma:internalName="TaxCatchAll" ma:showField="CatchAllData" ma:web="43bdee57-a0db-49c9-9320-9d7f87fa1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asisdocument" ma:contentTypeID="0x0101003461259877754A49BA8A2CE1EB78207803003EB6E2787C64214F9B89214CBE3CDAB8" ma:contentTypeVersion="49" ma:contentTypeDescription="Dit basisdocument is zichtbaar voor de medewerkers en is de standaard document type als er bijvoorbeeld een document wordt geupload" ma:contentTypeScope="" ma:versionID="1d7e8b40417a4e8c6f9aea67a4697a25">
  <xsd:schema xmlns:xsd="http://www.w3.org/2001/XMLSchema" xmlns:xs="http://www.w3.org/2001/XMLSchema" xmlns:p="http://schemas.microsoft.com/office/2006/metadata/properties" xmlns:ns2="21a9d099-3f14-4ec9-829a-ec3a01672c2b" xmlns:ns3="0a868419-57fc-4b17-81f3-70a1efe3a34f" targetNamespace="http://schemas.microsoft.com/office/2006/metadata/properties" ma:root="true" ma:fieldsID="39781c0dc6912115d55b3edda1c44227" ns2:_="" ns3:_="">
    <xsd:import namespace="21a9d099-3f14-4ec9-829a-ec3a01672c2b"/>
    <xsd:import namespace="0a868419-57fc-4b17-81f3-70a1efe3a34f"/>
    <xsd:element name="properties">
      <xsd:complexType>
        <xsd:sequence>
          <xsd:element name="documentManagement">
            <xsd:complexType>
              <xsd:all>
                <xsd:element ref="ns2:la8120c8e5bf46478dac37004bc3c5bf" minOccurs="0"/>
                <xsd:element ref="ns2:TaxCatchAll" minOccurs="0"/>
                <xsd:element ref="ns2:TaxCatchAllLabel" minOccurs="0"/>
                <xsd:element ref="ns2:i8f876a044c240b99b432cba972c21e6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9d099-3f14-4ec9-829a-ec3a01672c2b" elementFormDefault="qualified">
    <xsd:import namespace="http://schemas.microsoft.com/office/2006/documentManagement/types"/>
    <xsd:import namespace="http://schemas.microsoft.com/office/infopath/2007/PartnerControls"/>
    <xsd:element name="la8120c8e5bf46478dac37004bc3c5bf" ma:index="8" nillable="true" ma:taxonomy="true" ma:internalName="la8120c8e5bf46478dac37004bc3c5bf" ma:taxonomyFieldName="Type_x0020_document" ma:displayName="Type document" ma:default="" ma:fieldId="{5a8120c8-e5bf-4647-8dac-37004bc3c5bf}" ma:sspId="90b3b958-0269-4981-9737-c1909e1e525a" ma:termSetId="bb6eebd2-10e4-4125-9313-6242dc5c89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ffdbded-2979-4c48-a7c6-fbd190264eb3}" ma:internalName="TaxCatchAll" ma:showField="CatchAllData" ma:web="0a868419-57fc-4b17-81f3-70a1efe3a3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ffdbded-2979-4c48-a7c6-fbd190264eb3}" ma:internalName="TaxCatchAllLabel" ma:readOnly="true" ma:showField="CatchAllDataLabel" ma:web="0a868419-57fc-4b17-81f3-70a1efe3a3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8f876a044c240b99b432cba972c21e6" ma:index="12" nillable="true" ma:taxonomy="true" ma:internalName="i8f876a044c240b99b432cba972c21e6" ma:taxonomyFieldName="Afdeling_x0020_gemeente" ma:displayName="Afdeling of team" ma:indexed="true" ma:default="" ma:fieldId="{28f876a0-44c2-40b9-9b43-2cba972c21e6}" ma:sspId="90b3b958-0269-4981-9737-c1909e1e525a" ma:termSetId="170a3564-43c3-4f71-9b5a-a8425ac9739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68419-57fc-4b17-81f3-70a1efe3a34f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15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bdee57-a0db-49c9-9320-9d7f87fa1d06" xsi:nil="true"/>
    <lcf76f155ced4ddcb4097134ff3c332f xmlns="cf15caa5-70d9-4ebe-a4db-25d098c54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096458-8757-48DF-A939-E2B4802BFFC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7432D67-79E6-4055-8578-A002E37FE0A8}"/>
</file>

<file path=customXml/itemProps3.xml><?xml version="1.0" encoding="utf-8"?>
<ds:datastoreItem xmlns:ds="http://schemas.openxmlformats.org/officeDocument/2006/customXml" ds:itemID="{3DBE6D23-022D-42BC-9787-C15136712E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F59BED4-7173-4E8D-95ED-7C09A0C93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9d099-3f14-4ec9-829a-ec3a01672c2b"/>
    <ds:schemaRef ds:uri="0a868419-57fc-4b17-81f3-70a1efe3a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6FC3875-706D-4484-A315-4D38C1DA56FE}">
  <ds:schemaRefs>
    <ds:schemaRef ds:uri="http://schemas.microsoft.com/office/2006/metadata/properties"/>
    <ds:schemaRef ds:uri="http://schemas.microsoft.com/office/infopath/2007/PartnerControls"/>
    <ds:schemaRef ds:uri="21a9d099-3f14-4ec9-829a-ec3a01672c2b"/>
    <ds:schemaRef ds:uri="0a868419-57fc-4b17-81f3-70a1efe3a3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459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Kantoorthema</vt:lpstr>
      <vt:lpstr>Talent in je loopbaan</vt:lpstr>
      <vt:lpstr>Spelregels</vt:lpstr>
      <vt:lpstr>Programma</vt:lpstr>
      <vt:lpstr>Loopbaancurve</vt:lpstr>
      <vt:lpstr>Pauze</vt:lpstr>
      <vt:lpstr>Best passende rollen</vt:lpstr>
      <vt:lpstr>Competenties </vt:lpstr>
      <vt:lpstr>PowerPoint Presentation</vt:lpstr>
      <vt:lpstr>Pauze</vt:lpstr>
      <vt:lpstr>Programma</vt:lpstr>
      <vt:lpstr>PowerPoint Presentation</vt:lpstr>
      <vt:lpstr>PowerPoint Presentation</vt:lpstr>
      <vt:lpstr>Interne mobiliteit</vt:lpstr>
      <vt:lpstr>Richting bepalen</vt:lpstr>
      <vt:lpstr>Eigen functie</vt:lpstr>
      <vt:lpstr>Nieuwe uitdaging</vt:lpstr>
      <vt:lpstr>Interne vacatures</vt:lpstr>
      <vt:lpstr>Pauze</vt:lpstr>
      <vt:lpstr>PowerPoint Presentation</vt:lpstr>
      <vt:lpstr>PowerPoint Presentation</vt:lpstr>
    </vt:vector>
  </TitlesOfParts>
  <Company>Gemeente Amstelveen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 mobiliteit</dc:title>
  <dc:creator>Jongsma, Linda</dc:creator>
  <cp:lastModifiedBy>Linda Jongsma-de Jong</cp:lastModifiedBy>
  <cp:revision>72</cp:revision>
  <cp:lastPrinted>2022-10-27T07:26:34Z</cp:lastPrinted>
  <dcterms:created xsi:type="dcterms:W3CDTF">2022-10-18T10:25:47Z</dcterms:created>
  <dcterms:modified xsi:type="dcterms:W3CDTF">2023-03-21T08:09:30Z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0x0101001F19BD6498FC12439A3841DB3736D242</vt:lpwstr>
  </property>
  <property fmtid="{D5CDD505-2E9C-101B-9397-08002B2CF9AE}" pid="3" name="_dlc_DocIdItemGuid">
    <vt:lpwstr>c5021387-409e-4e94-abc8-ccec86883e6d</vt:lpwstr>
  </property>
  <property fmtid="{D5CDD505-2E9C-101B-9397-08002B2CF9AE}" pid="4" name="Type document">
    <vt:lpwstr/>
  </property>
  <property fmtid="{D5CDD505-2E9C-101B-9397-08002B2CF9AE}" pid="5" name="MediaServiceImageTags">
    <vt:lpwstr/>
  </property>
  <property fmtid="{D5CDD505-2E9C-101B-9397-08002B2CF9AE}" pid="6" name="Afdeling gemeente">
    <vt:lpwstr/>
  </property>
  <property fmtid="{D5CDD505-2E9C-101B-9397-08002B2CF9AE}" pid="7" name="lcf76f155ced4ddcb4097134ff3c332f">
    <vt:lpwstr/>
  </property>
</Properties>
</file>