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73" r:id="rId5"/>
    <p:sldId id="332" r:id="rId6"/>
    <p:sldId id="329" r:id="rId7"/>
    <p:sldId id="334" r:id="rId8"/>
    <p:sldId id="336" r:id="rId9"/>
    <p:sldId id="337" r:id="rId10"/>
    <p:sldId id="338" r:id="rId11"/>
    <p:sldId id="306" r:id="rId12"/>
    <p:sldId id="307" r:id="rId13"/>
    <p:sldId id="308" r:id="rId14"/>
    <p:sldId id="297" r:id="rId15"/>
    <p:sldId id="320" r:id="rId16"/>
    <p:sldId id="277" r:id="rId17"/>
    <p:sldId id="289" r:id="rId18"/>
    <p:sldId id="288" r:id="rId19"/>
    <p:sldId id="282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lides" id="{56F1D1F2-5D08-B04A-9441-D69A4DE12AF6}">
          <p14:sldIdLst>
            <p14:sldId id="273"/>
            <p14:sldId id="332"/>
            <p14:sldId id="329"/>
            <p14:sldId id="334"/>
            <p14:sldId id="336"/>
            <p14:sldId id="337"/>
            <p14:sldId id="338"/>
            <p14:sldId id="306"/>
            <p14:sldId id="307"/>
            <p14:sldId id="308"/>
            <p14:sldId id="297"/>
            <p14:sldId id="320"/>
            <p14:sldId id="277"/>
          </p14:sldIdLst>
        </p14:section>
        <p14:section name="Extra slides" id="{1CA57801-992A-CF43-B3B0-C3BC2EBF12B1}">
          <p14:sldIdLst>
            <p14:sldId id="289"/>
            <p14:sldId id="288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87D"/>
    <a:srgbClr val="211E5B"/>
    <a:srgbClr val="8BCCB7"/>
    <a:srgbClr val="F36568"/>
    <a:srgbClr val="8984B3"/>
    <a:srgbClr val="F4F2E6"/>
    <a:srgbClr val="B1EDE8"/>
    <a:srgbClr val="D2B4A6"/>
    <a:srgbClr val="42F7AC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8" d="100"/>
          <a:sy n="158" d="100"/>
        </p:scale>
        <p:origin x="54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FD8657-D98E-FC42-A24D-4BB1D2027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B05DA-186E-5B43-B6A0-1F5B3FA0AD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4E21-E0BF-6B4A-B09B-B61201E9ED3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01889-75D2-6548-80A9-1D89E0B16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4D27C-45FB-334D-84F0-AFA673786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EC32-0455-DD4E-82B2-FD038F51D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8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9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DEF7EF-3947-BBD0-F20F-90B44F92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293145"/>
            <a:ext cx="10520362" cy="11529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969545"/>
            <a:ext cx="5833829" cy="23085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1" y="3271170"/>
            <a:ext cx="5833829" cy="23085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482807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Roo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dstuk Gro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2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stul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966" y="706551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966" y="948270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Persoonlijke</a:t>
            </a:r>
            <a:r>
              <a:rPr lang="en-GB" dirty="0"/>
              <a:t> </a:t>
            </a:r>
            <a:r>
              <a:rPr lang="en-GB" dirty="0" err="1"/>
              <a:t>gegevens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27DE61-1208-B33B-88BA-43B77DE26FCB}"/>
              </a:ext>
            </a:extLst>
          </p:cNvPr>
          <p:cNvGrpSpPr/>
          <p:nvPr userDrawn="1"/>
        </p:nvGrpSpPr>
        <p:grpSpPr>
          <a:xfrm>
            <a:off x="838201" y="689789"/>
            <a:ext cx="3291114" cy="1966325"/>
            <a:chOff x="1819686" y="556015"/>
            <a:chExt cx="4141695" cy="2465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DB2521-2100-ED4A-9C6E-9E8511EFFA83}"/>
                </a:ext>
              </a:extLst>
            </p:cNvPr>
            <p:cNvSpPr txBox="1"/>
            <p:nvPr/>
          </p:nvSpPr>
          <p:spPr>
            <a:xfrm>
              <a:off x="1819686" y="556015"/>
              <a:ext cx="4141695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Fluwelen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Burgwal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58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Postbus 11560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2502 AN Den Haag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070 763 00 30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secretariaat@aeno.nl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www.aeno.nl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en-US" sz="16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B68F28-A22A-774C-A735-B7D585188F2B}"/>
                </a:ext>
              </a:extLst>
            </p:cNvPr>
            <p:cNvCxnSpPr>
              <a:cxnSpLocks/>
            </p:cNvCxnSpPr>
            <p:nvPr/>
          </p:nvCxnSpPr>
          <p:spPr>
            <a:xfrm>
              <a:off x="1819686" y="3021447"/>
              <a:ext cx="1632054" cy="0"/>
            </a:xfrm>
            <a:prstGeom prst="line">
              <a:avLst/>
            </a:prstGeom>
            <a:ln w="12700">
              <a:solidFill>
                <a:srgbClr val="42F7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82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9" y="1015200"/>
            <a:ext cx="1051242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BF3071-9828-3BAA-0AA0-8604DE7E6B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C0AAAA-979C-33DE-E1B9-4BA512CB3A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488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156"/>
            <a:ext cx="6496567" cy="2341702"/>
            <a:chOff x="391811" y="3327607"/>
            <a:chExt cx="9396091" cy="338684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1158" y="3327607"/>
              <a:ext cx="6636744" cy="3386841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EF770E7-0A31-6601-AAA1-065B024CB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4000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48D5431F-8B1A-71F1-6DF6-72590CDD9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6853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9970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120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BB27A1D-484D-D6F8-7602-9400AAA68F54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F93E84-CD16-A91B-63F7-AB7E90CBC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 (</a:t>
            </a:r>
            <a:r>
              <a:rPr lang="en-US" dirty="0" err="1"/>
              <a:t>inhoudsopgave</a:t>
            </a:r>
            <a:r>
              <a:rPr lang="en-US" dirty="0"/>
              <a:t>)</a:t>
            </a:r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9E63D5B4-43C8-C1EC-C847-9C38027E226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32000"/>
            <a:ext cx="10290242" cy="3914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  <a:endParaRPr lang="en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223C5A-C4D6-9F48-671B-9F4F8397F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2272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3605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EDA266F-88D5-F857-932D-2FCEB84DCB06}"/>
              </a:ext>
            </a:extLst>
          </p:cNvPr>
          <p:cNvSpPr/>
          <p:nvPr userDrawn="1"/>
        </p:nvSpPr>
        <p:spPr>
          <a:xfrm rot="-300000">
            <a:off x="-639066" y="1624366"/>
            <a:ext cx="7278735" cy="6003104"/>
          </a:xfrm>
          <a:prstGeom prst="roundRect">
            <a:avLst>
              <a:gd name="adj" fmla="val 54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8691D32-1410-0CCC-797F-C48706061872}"/>
              </a:ext>
            </a:extLst>
          </p:cNvPr>
          <p:cNvSpPr/>
          <p:nvPr userDrawn="1"/>
        </p:nvSpPr>
        <p:spPr>
          <a:xfrm rot="-300000">
            <a:off x="6034187" y="1330032"/>
            <a:ext cx="7724817" cy="6003104"/>
          </a:xfrm>
          <a:prstGeom prst="roundRect">
            <a:avLst>
              <a:gd name="adj" fmla="val 54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1000844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851" y="2088000"/>
            <a:ext cx="5076000" cy="3897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1" y="2087999"/>
            <a:ext cx="5076000" cy="389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EA13E6-A137-BDF6-BADA-E433606A9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B8F200-2347-78F0-B71C-895382779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15201"/>
            <a:ext cx="10514013" cy="72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198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3C469C58-C0D4-141D-32DC-2EFD0C91A854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6C6ED9D-B50C-4682-6D93-D0E81EBD353B}"/>
              </a:ext>
            </a:extLst>
          </p:cNvPr>
          <p:cNvSpPr/>
          <p:nvPr userDrawn="1"/>
        </p:nvSpPr>
        <p:spPr>
          <a:xfrm rot="-300000">
            <a:off x="6238399" y="1534243"/>
            <a:ext cx="6585581" cy="4114954"/>
          </a:xfrm>
          <a:prstGeom prst="roundRect">
            <a:avLst>
              <a:gd name="adj" fmla="val 83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2425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901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AC0C8F-6CE3-18EE-AFCD-E58ECEA25B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715710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D2ED021-EFA3-FA61-40CB-51CA5BDEE03B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865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556C78-DE83-BE74-EE84-5AEF016BC969}"/>
              </a:ext>
            </a:extLst>
          </p:cNvPr>
          <p:cNvSpPr/>
          <p:nvPr userDrawn="1"/>
        </p:nvSpPr>
        <p:spPr>
          <a:xfrm rot="-300000">
            <a:off x="6238193" y="1529517"/>
            <a:ext cx="6694029" cy="4114954"/>
          </a:xfrm>
          <a:prstGeom prst="roundRect">
            <a:avLst>
              <a:gd name="adj" fmla="val 83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2BF6C158-660D-96D6-5E16-4C240C131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07600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8B996F-F74E-769B-7571-E5E7337B6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88857"/>
          </a:xfrm>
          <a:solidFill>
            <a:schemeClr val="accent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2FB9DF-8035-4053-274A-9E543F35A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00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457A10-85C0-D64B-8AB0-71DB922ED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10" y="5382437"/>
            <a:ext cx="2100934" cy="121633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C3826E1-5F03-8D45-9C4D-1E8510F0FCD8}"/>
              </a:ext>
            </a:extLst>
          </p:cNvPr>
          <p:cNvSpPr/>
          <p:nvPr userDrawn="1"/>
        </p:nvSpPr>
        <p:spPr>
          <a:xfrm rot="-600000">
            <a:off x="-684322" y="-996973"/>
            <a:ext cx="12352872" cy="2445812"/>
          </a:xfrm>
          <a:prstGeom prst="roundRect">
            <a:avLst>
              <a:gd name="adj" fmla="val 11674"/>
            </a:avLst>
          </a:prstGeom>
          <a:solidFill>
            <a:srgbClr val="B1E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6757"/>
            <a:ext cx="10290243" cy="1208868"/>
          </a:xfr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290242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43264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DC4EE78-3541-724C-F7E3-A014250CF5F0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232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26D7C4-47E1-E3B3-8B89-1ED0F96FD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06292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32BD6E-A1D0-B576-0A90-05C6BCC1E9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10118-2AD8-528D-227E-41A7D8B01F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572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539DD49-86D2-2E17-77E5-2C50BEC5C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3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335446"/>
            <a:ext cx="105156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1825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89" r:id="rId4"/>
    <p:sldLayoutId id="2147483688" r:id="rId5"/>
    <p:sldLayoutId id="2147483697" r:id="rId6"/>
    <p:sldLayoutId id="2147483692" r:id="rId7"/>
    <p:sldLayoutId id="2147483690" r:id="rId8"/>
    <p:sldLayoutId id="2147483691" r:id="rId9"/>
    <p:sldLayoutId id="2147483685" r:id="rId10"/>
    <p:sldLayoutId id="2147483702" r:id="rId11"/>
    <p:sldLayoutId id="2147483703" r:id="rId12"/>
    <p:sldLayoutId id="2147483704" r:id="rId13"/>
    <p:sldLayoutId id="2147483677" r:id="rId14"/>
    <p:sldLayoutId id="2147483693" r:id="rId15"/>
    <p:sldLayoutId id="2147483696" r:id="rId16"/>
    <p:sldLayoutId id="2147483679" r:id="rId17"/>
    <p:sldLayoutId id="2147483680" r:id="rId18"/>
    <p:sldLayoutId id="2147483705" r:id="rId19"/>
    <p:sldLayoutId id="2147483706" r:id="rId20"/>
    <p:sldLayoutId id="2147483707" r:id="rId21"/>
    <p:sldLayoutId id="2147483684" r:id="rId22"/>
    <p:sldLayoutId id="2147483698" r:id="rId23"/>
    <p:sldLayoutId id="2147483699" r:id="rId24"/>
    <p:sldLayoutId id="2147483695" r:id="rId25"/>
    <p:sldLayoutId id="2147483678" r:id="rId26"/>
    <p:sldLayoutId id="2147483708" r:id="rId2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529" userDrawn="1">
          <p15:clr>
            <a:srgbClr val="F26B43"/>
          </p15:clr>
        </p15:guide>
        <p15:guide id="7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eno.nl/duurzame-inzetbaarheid-waarom-wat-en-hoe" TargetMode="External"/><Relationship Id="rId3" Type="http://schemas.openxmlformats.org/officeDocument/2006/relationships/hyperlink" Target="https://vng.nl/sites/default/files/2023-11/onderhandelingsresultaat-cao-2024-q1-2025-getekende-versie.pdf" TargetMode="External"/><Relationship Id="rId7" Type="http://schemas.openxmlformats.org/officeDocument/2006/relationships/hyperlink" Target="https://www.aeno.nl/cao-hr-vitaliteitsbelei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eno.nl/bruis" TargetMode="External"/><Relationship Id="rId5" Type="http://schemas.openxmlformats.org/officeDocument/2006/relationships/hyperlink" Target="https://www.aeno.nl/agenda/van-werkdruk-naar-bevlogenheid-dec" TargetMode="External"/><Relationship Id="rId10" Type="http://schemas.openxmlformats.org/officeDocument/2006/relationships/hyperlink" Target="https://www.aeno.nl/bevlogenheid" TargetMode="External"/><Relationship Id="rId4" Type="http://schemas.openxmlformats.org/officeDocument/2006/relationships/hyperlink" Target="https://www.caogemeenten.nl/" TargetMode="External"/><Relationship Id="rId9" Type="http://schemas.openxmlformats.org/officeDocument/2006/relationships/hyperlink" Target="https://www.aeno.nl/cao-hr-werkdru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hyperlink" Target="http://www.aeno.nl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eno.nl/nieuwsbrieven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www.aeno.nl/agenda" TargetMode="External"/><Relationship Id="rId10" Type="http://schemas.openxmlformats.org/officeDocument/2006/relationships/image" Target="../media/image21.svg"/><Relationship Id="rId4" Type="http://schemas.openxmlformats.org/officeDocument/2006/relationships/hyperlink" Target="http://www.aeno.nl/communities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err="1">
                <a:solidFill>
                  <a:schemeClr val="bg1"/>
                </a:solidFill>
                <a:latin typeface="Century Gothic"/>
                <a:cs typeface="Arial"/>
              </a:rPr>
              <a:t>Invloed</a:t>
            </a:r>
            <a:r>
              <a:rPr lang="en-US" sz="5400" b="1" dirty="0">
                <a:solidFill>
                  <a:schemeClr val="bg1"/>
                </a:solidFill>
                <a:latin typeface="Century Gothic"/>
                <a:cs typeface="Arial"/>
              </a:rPr>
              <a:t> van de OR op </a:t>
            </a:r>
            <a:r>
              <a:rPr lang="en-US" sz="5400" b="1" dirty="0" err="1">
                <a:solidFill>
                  <a:schemeClr val="bg1"/>
                </a:solidFill>
                <a:latin typeface="Century Gothic"/>
                <a:cs typeface="Arial"/>
              </a:rPr>
              <a:t>afspraken</a:t>
            </a:r>
            <a:r>
              <a:rPr lang="en-US" sz="5400" b="1" dirty="0">
                <a:solidFill>
                  <a:schemeClr val="bg1"/>
                </a:solidFill>
                <a:latin typeface="Century Gothic"/>
                <a:cs typeface="Arial"/>
              </a:rPr>
              <a:t> over </a:t>
            </a:r>
            <a:br>
              <a:rPr lang="en-US" sz="5400" b="1" dirty="0">
                <a:solidFill>
                  <a:schemeClr val="bg1"/>
                </a:solidFill>
                <a:latin typeface="Century Gothic"/>
                <a:cs typeface="Arial"/>
              </a:rPr>
            </a:br>
            <a:r>
              <a:rPr lang="en-US" sz="5400" b="1" dirty="0" err="1">
                <a:solidFill>
                  <a:schemeClr val="bg1"/>
                </a:solidFill>
                <a:latin typeface="Century Gothic"/>
                <a:cs typeface="Arial"/>
              </a:rPr>
              <a:t>vitaliteit</a:t>
            </a:r>
            <a:r>
              <a:rPr lang="en-US" sz="5400" b="1" dirty="0">
                <a:solidFill>
                  <a:schemeClr val="bg1"/>
                </a:solidFill>
                <a:latin typeface="Century Gothic"/>
                <a:cs typeface="Arial"/>
              </a:rPr>
              <a:t> en </a:t>
            </a:r>
            <a:r>
              <a:rPr lang="en-US" sz="5400" b="1" dirty="0" err="1">
                <a:solidFill>
                  <a:schemeClr val="bg1"/>
                </a:solidFill>
                <a:latin typeface="Century Gothic"/>
                <a:cs typeface="Arial"/>
              </a:rPr>
              <a:t>werkdruk</a:t>
            </a:r>
            <a:br>
              <a:rPr lang="en-US" sz="54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4B572-BABB-1840-BC17-8CA1353D8906}"/>
              </a:ext>
            </a:extLst>
          </p:cNvPr>
          <p:cNvSpPr txBox="1"/>
          <p:nvPr/>
        </p:nvSpPr>
        <p:spPr>
          <a:xfrm>
            <a:off x="4974336" y="8814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37EC3AE-287C-CFFC-EC8A-E0519D33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E440798-4D72-6FF3-99AB-CC60C30DC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D53396-AC6C-354F-06BC-8C88506C3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60" y="285311"/>
            <a:ext cx="11136279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0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C6479-9E32-E39E-DD89-7699A6B1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Handige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2FC0F-9BE2-9F33-A26E-E11F46CDAEC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000" dirty="0"/>
              <a:t>Cao: </a:t>
            </a:r>
            <a:r>
              <a:rPr lang="nl-NL" sz="2000" dirty="0">
                <a:hlinkClick r:id="rId3"/>
              </a:rPr>
              <a:t>Onderhandelingsresultaat</a:t>
            </a:r>
            <a:r>
              <a:rPr lang="nl-NL" sz="2000" dirty="0"/>
              <a:t> en </a:t>
            </a:r>
            <a:r>
              <a:rPr lang="nl-NL" sz="2000" dirty="0">
                <a:hlinkClick r:id="rId4"/>
              </a:rPr>
              <a:t>https://www.caogemeenten.nl/</a:t>
            </a:r>
            <a:endParaRPr lang="nl-NL" sz="20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nl-NL" sz="20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000" dirty="0"/>
              <a:t>3 december in Den </a:t>
            </a:r>
            <a:r>
              <a:rPr lang="nl-NL" sz="2000" dirty="0" err="1"/>
              <a:t>bosch</a:t>
            </a:r>
            <a:r>
              <a:rPr lang="nl-NL" sz="2000" dirty="0"/>
              <a:t>: van werkdruk naar bevlogenheid: </a:t>
            </a:r>
            <a:r>
              <a:rPr lang="nl-NL" sz="2000" dirty="0">
                <a:hlinkClick r:id="rId5"/>
              </a:rPr>
              <a:t>https://www.aeno.nl/agenda/van-werkdruk-naar-bevlogenheid-dec</a:t>
            </a:r>
            <a:r>
              <a:rPr lang="nl-NL" sz="200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nl-NL" sz="20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000" dirty="0"/>
              <a:t>BRUIS-pagina: </a:t>
            </a:r>
            <a:r>
              <a:rPr lang="nl-NL" sz="2000" dirty="0">
                <a:hlinkClick r:id="rId6"/>
              </a:rPr>
              <a:t>https://www.aeno.nl/bruis</a:t>
            </a:r>
            <a:r>
              <a:rPr lang="nl-NL" sz="200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000" dirty="0"/>
              <a:t>Tools vitaliteit: </a:t>
            </a:r>
            <a:r>
              <a:rPr lang="nl-NL" sz="2000" dirty="0">
                <a:hlinkClick r:id="rId7"/>
              </a:rPr>
              <a:t>https://www.aeno.nl/cao-hr-vitaliteitsbeleid</a:t>
            </a:r>
            <a:r>
              <a:rPr lang="nl-NL" sz="200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000" dirty="0"/>
              <a:t>Duurzame inzetbaarheidspagina: </a:t>
            </a:r>
            <a:r>
              <a:rPr lang="nl-NL" sz="2000" dirty="0">
                <a:hlinkClick r:id="rId8"/>
              </a:rPr>
              <a:t>https://www.aeno.nl/duurzame-inzetbaarheid-waarom-wat-en-hoe</a:t>
            </a:r>
            <a:r>
              <a:rPr lang="nl-NL" sz="200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nl-NL" sz="20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000" dirty="0"/>
              <a:t>Tools werkdruk: </a:t>
            </a:r>
            <a:r>
              <a:rPr lang="nl-NL" sz="2000" dirty="0">
                <a:hlinkClick r:id="rId9"/>
              </a:rPr>
              <a:t>https://www.aeno.nl/cao-hr-werkdruk</a:t>
            </a:r>
            <a:r>
              <a:rPr lang="nl-NL" sz="200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000" dirty="0"/>
              <a:t>Van werkdruk naar bevlogenheid: </a:t>
            </a:r>
            <a:r>
              <a:rPr lang="nl-NL" sz="2000" dirty="0">
                <a:hlinkClick r:id="rId10"/>
              </a:rPr>
              <a:t>https://www.aeno.nl/bevlogenheid</a:t>
            </a:r>
            <a:r>
              <a:rPr lang="nl-NL" sz="2000" dirty="0"/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57FCF8-0FAB-FB74-27BB-922613E6D4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38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4254B0D1-B9B1-52D6-EFD3-3B372088FFC1}"/>
              </a:ext>
            </a:extLst>
          </p:cNvPr>
          <p:cNvSpPr/>
          <p:nvPr/>
        </p:nvSpPr>
        <p:spPr>
          <a:xfrm>
            <a:off x="6346966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B60199-0656-419C-4AFE-40831C22D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Nieuwsgierig en wil je meer</a:t>
            </a:r>
          </a:p>
          <a:p>
            <a:r>
              <a:rPr lang="nl-NL" dirty="0"/>
              <a:t>over ons werk weten?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0D0EA7-0D58-2330-F139-7D315352CA19}"/>
              </a:ext>
            </a:extLst>
          </p:cNvPr>
          <p:cNvSpPr txBox="1"/>
          <p:nvPr/>
        </p:nvSpPr>
        <p:spPr>
          <a:xfrm>
            <a:off x="2459990" y="3097933"/>
            <a:ext cx="3636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Website</a:t>
            </a:r>
            <a:endParaRPr lang="nl-NL" sz="2000" dirty="0">
              <a:latin typeface="Century Gothic" panose="020B0502020202020204" pitchFamily="34" charset="0"/>
            </a:endParaRPr>
          </a:p>
          <a:p>
            <a:r>
              <a:rPr lang="nl-NL" sz="2000" dirty="0" err="1"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1B78A90-E05F-A08E-D633-9F26147DD4E4}"/>
              </a:ext>
            </a:extLst>
          </p:cNvPr>
          <p:cNvSpPr/>
          <p:nvPr/>
        </p:nvSpPr>
        <p:spPr>
          <a:xfrm>
            <a:off x="6338418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5EE5C56-CF19-5A85-E13D-573CCCBD0DDC}"/>
              </a:ext>
            </a:extLst>
          </p:cNvPr>
          <p:cNvSpPr txBox="1"/>
          <p:nvPr/>
        </p:nvSpPr>
        <p:spPr>
          <a:xfrm>
            <a:off x="2400996" y="4689580"/>
            <a:ext cx="3695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Community</a:t>
            </a:r>
            <a:endParaRPr lang="nl-NL" sz="2000" dirty="0">
              <a:solidFill>
                <a:srgbClr val="F1736D"/>
              </a:solidFill>
              <a:latin typeface="Century Gothic" panose="020B0502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www.aeno.nl/communities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D507B8-3A3F-B2D0-CE81-0D2A86B5DACA}"/>
              </a:ext>
            </a:extLst>
          </p:cNvPr>
          <p:cNvSpPr txBox="1"/>
          <p:nvPr/>
        </p:nvSpPr>
        <p:spPr>
          <a:xfrm>
            <a:off x="7574133" y="3097933"/>
            <a:ext cx="3778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Events</a:t>
            </a:r>
            <a:endParaRPr lang="nl-NL" sz="2000" dirty="0">
              <a:solidFill>
                <a:srgbClr val="F1736D"/>
              </a:solidFill>
              <a:latin typeface="Century Gothic" panose="020B0502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www.aeno.nl/agenda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7118D5C-1CA1-A68B-E42E-6121B36C9692}"/>
              </a:ext>
            </a:extLst>
          </p:cNvPr>
          <p:cNvSpPr txBox="1"/>
          <p:nvPr/>
        </p:nvSpPr>
        <p:spPr>
          <a:xfrm>
            <a:off x="7515141" y="4674191"/>
            <a:ext cx="3837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Nieuwsbrief</a:t>
            </a: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www.aeno.nl/nieuwsbrieven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pic>
        <p:nvPicPr>
          <p:cNvPr id="16" name="Graphic 15" descr="Agenda met effen opvulling">
            <a:extLst>
              <a:ext uri="{FF2B5EF4-FFF2-40B4-BE49-F238E27FC236}">
                <a16:creationId xmlns:a16="http://schemas.microsoft.com/office/drawing/2014/main" id="{33BD1C4A-7D5A-98DF-0E9E-E4F1904A7A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70536" y="2948509"/>
            <a:ext cx="914400" cy="914400"/>
          </a:xfrm>
          <a:prstGeom prst="rect">
            <a:avLst/>
          </a:prstGeom>
        </p:spPr>
      </p:pic>
      <p:pic>
        <p:nvPicPr>
          <p:cNvPr id="32" name="Graphic 31" descr="Open enveloppe met effen opvulling">
            <a:extLst>
              <a:ext uri="{FF2B5EF4-FFF2-40B4-BE49-F238E27FC236}">
                <a16:creationId xmlns:a16="http://schemas.microsoft.com/office/drawing/2014/main" id="{B4FCB69C-1CDF-A017-F404-633471DDB1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55430" y="4633598"/>
            <a:ext cx="727516" cy="727516"/>
          </a:xfrm>
          <a:prstGeom prst="rect">
            <a:avLst/>
          </a:prstGeom>
        </p:spPr>
      </p:pic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1AC5016C-77F1-243B-C885-BF2F68950CD4}"/>
              </a:ext>
            </a:extLst>
          </p:cNvPr>
          <p:cNvSpPr/>
          <p:nvPr/>
        </p:nvSpPr>
        <p:spPr>
          <a:xfrm>
            <a:off x="1059055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D3E4EA06-854E-75FF-BAB5-F03B83F51270}"/>
              </a:ext>
            </a:extLst>
          </p:cNvPr>
          <p:cNvSpPr/>
          <p:nvPr/>
        </p:nvSpPr>
        <p:spPr>
          <a:xfrm>
            <a:off x="1037020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6" name="Graphic 25" descr="Internet met effen opvulling">
            <a:extLst>
              <a:ext uri="{FF2B5EF4-FFF2-40B4-BE49-F238E27FC236}">
                <a16:creationId xmlns:a16="http://schemas.microsoft.com/office/drawing/2014/main" id="{12040C13-86BF-7B37-AF3D-9C4837D41D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2625" y="2948509"/>
            <a:ext cx="914400" cy="914400"/>
          </a:xfrm>
          <a:prstGeom prst="rect">
            <a:avLst/>
          </a:prstGeom>
        </p:spPr>
      </p:pic>
      <p:pic>
        <p:nvPicPr>
          <p:cNvPr id="22" name="Graphic 21" descr="Verbindingen met effen opvulling">
            <a:extLst>
              <a:ext uri="{FF2B5EF4-FFF2-40B4-BE49-F238E27FC236}">
                <a16:creationId xmlns:a16="http://schemas.microsoft.com/office/drawing/2014/main" id="{100926A5-9438-530E-571A-436359158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7020" y="45401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1F7F45-CBA3-9274-2F06-9005A6E4E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/>
              <a:t>Debra Verduin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1E3E1-4822-71C2-2D3E-4277703FA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debra.verduin@aeno.nl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5594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8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45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A9C84D-9D77-5443-81A4-834A5742A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t="18821"/>
          <a:stretch/>
        </p:blipFill>
        <p:spPr>
          <a:xfrm>
            <a:off x="0" y="0"/>
            <a:ext cx="12192000" cy="5188857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10627D17-98CD-DFAA-3981-97EFB15CE994}"/>
              </a:ext>
            </a:extLst>
          </p:cNvPr>
          <p:cNvSpPr/>
          <p:nvPr/>
        </p:nvSpPr>
        <p:spPr>
          <a:xfrm rot="-600000">
            <a:off x="-1058617" y="-287745"/>
            <a:ext cx="4489265" cy="4595619"/>
          </a:xfrm>
          <a:prstGeom prst="roundRect">
            <a:avLst>
              <a:gd name="adj" fmla="val 76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2411B0-79AB-4FA0-6D85-1CEE832E5D75}"/>
              </a:ext>
            </a:extLst>
          </p:cNvPr>
          <p:cNvSpPr txBox="1">
            <a:spLocks/>
          </p:cNvSpPr>
          <p:nvPr/>
        </p:nvSpPr>
        <p:spPr>
          <a:xfrm>
            <a:off x="838200" y="655461"/>
            <a:ext cx="3048000" cy="3429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en-US" dirty="0" err="1"/>
              <a:t>Beter</a:t>
            </a:r>
            <a:br>
              <a:rPr lang="en-US" dirty="0"/>
            </a:br>
            <a:r>
              <a:rPr lang="en-US" dirty="0" err="1"/>
              <a:t>worden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waar</a:t>
            </a:r>
            <a:br>
              <a:rPr lang="en-US" dirty="0"/>
            </a:br>
            <a:r>
              <a:rPr lang="en-US" dirty="0"/>
              <a:t>je </a:t>
            </a:r>
            <a:r>
              <a:rPr lang="en-US" dirty="0" err="1"/>
              <a:t>goed</a:t>
            </a:r>
            <a:br>
              <a:rPr lang="en-US" dirty="0"/>
            </a:br>
            <a:r>
              <a:rPr lang="en-US" dirty="0"/>
              <a:t>in bent</a:t>
            </a:r>
          </a:p>
        </p:txBody>
      </p:sp>
    </p:spTree>
    <p:extLst>
      <p:ext uri="{BB962C8B-B14F-4D97-AF65-F5344CB8AC3E}">
        <p14:creationId xmlns:p14="http://schemas.microsoft.com/office/powerpoint/2010/main" val="9260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toekomst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err="1"/>
              <a:t>Lorus</a:t>
            </a:r>
            <a:r>
              <a:rPr lang="en-US" sz="2000" dirty="0"/>
              <a:t> Ipsum Medio </a:t>
            </a:r>
            <a:r>
              <a:rPr lang="en-US" sz="2000" dirty="0" err="1"/>
              <a:t>Acuifex</a:t>
            </a:r>
            <a:r>
              <a:rPr lang="en-US" sz="2000" dirty="0"/>
              <a:t> Est Sim</a:t>
            </a:r>
          </a:p>
          <a:p>
            <a:endParaRPr lang="en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3AC49B-FE0B-8390-9687-8EF380BC8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49" y="1885668"/>
            <a:ext cx="5700913" cy="392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4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8B7A6-E083-2260-E836-B11189EF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Omdat vitaliteit ons verder brengt.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0FD710E-F4AD-6E41-1E4A-F11EB27DB4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4" t="16339" r="22304" b="11123"/>
          <a:stretch/>
        </p:blipFill>
        <p:spPr>
          <a:xfrm>
            <a:off x="-34290" y="0"/>
            <a:ext cx="697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0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Cao afspraak vitaliteitsbeleid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E2DE-D214-409B-DAD1-8E1CB8644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4313175-909E-926C-A461-CCAC740373B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29700" y="2138719"/>
            <a:ext cx="5247787" cy="4187825"/>
          </a:xfrm>
        </p:spPr>
      </p:pic>
    </p:spTree>
    <p:extLst>
      <p:ext uri="{BB962C8B-B14F-4D97-AF65-F5344CB8AC3E}">
        <p14:creationId xmlns:p14="http://schemas.microsoft.com/office/powerpoint/2010/main" val="288547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9B64C-EB3E-B4DB-FB26-EF852930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0EE613-4191-FE2A-51ED-E18ECAE689A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2F185D-95F3-2A3A-4081-FCB67D25AC1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b="1" dirty="0">
                <a:solidFill>
                  <a:srgbClr val="211E5B"/>
                </a:solidFill>
                <a:latin typeface="Century Gothic" panose="020B0502020202020204" pitchFamily="34" charset="0"/>
              </a:rPr>
              <a:t>Integraal en samenhangend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E19471-23AA-5E94-AE2E-1274335C73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7" descr="Afbeelding met tekst, cirkel, logo, compactdisk&#10;&#10;Automatisch gegenereerde beschrijving">
            <a:extLst>
              <a:ext uri="{FF2B5EF4-FFF2-40B4-BE49-F238E27FC236}">
                <a16:creationId xmlns:a16="http://schemas.microsoft.com/office/drawing/2014/main" id="{0C367730-C797-A746-E4FB-DDF18675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6" y="1957959"/>
            <a:ext cx="4629326" cy="46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4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F0C07-0899-5901-232C-A924197B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Organisatiefactoren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7EBFFD-C4A6-DFCC-2D3E-AE033A146D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Maatwerkafspraken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Autonomie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Participatie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Leerruimte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367ECF-A89D-392C-CFF1-EBF7AEF08C6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b="1" dirty="0">
                <a:solidFill>
                  <a:srgbClr val="211E5B"/>
                </a:solidFill>
              </a:rPr>
              <a:t>Het A&amp;O fonds biedt: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211E5B"/>
                </a:solidFill>
              </a:rPr>
              <a:t>Starten met… flyer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211E5B"/>
                </a:solidFill>
              </a:rPr>
              <a:t>Inspiratiepagina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211E5B"/>
                </a:solidFill>
              </a:rPr>
              <a:t>Tools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211E5B"/>
                </a:solidFill>
              </a:rPr>
              <a:t>Verdiepende informatie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E0F92A-0A05-487E-575D-443C946CC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cirkel, logo, compactdisk&#10;&#10;Automatisch gegenereerde beschrijving">
            <a:extLst>
              <a:ext uri="{FF2B5EF4-FFF2-40B4-BE49-F238E27FC236}">
                <a16:creationId xmlns:a16="http://schemas.microsoft.com/office/drawing/2014/main" id="{024F30FF-99D3-3C6B-659E-AFD8FD9AD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6" y="4764027"/>
            <a:ext cx="1509934" cy="1509932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D7F02374-A48A-B607-014D-DAD5938E5742}"/>
              </a:ext>
            </a:extLst>
          </p:cNvPr>
          <p:cNvSpPr/>
          <p:nvPr/>
        </p:nvSpPr>
        <p:spPr>
          <a:xfrm rot="18977419">
            <a:off x="4655883" y="6064529"/>
            <a:ext cx="113819" cy="45719"/>
          </a:xfrm>
          <a:prstGeom prst="rightArrow">
            <a:avLst/>
          </a:prstGeom>
          <a:solidFill>
            <a:srgbClr val="3D387D"/>
          </a:solidFill>
          <a:ln>
            <a:solidFill>
              <a:srgbClr val="211E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79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7C155-C14A-F86D-758D-98B2C5918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D8084-BD1A-C0F3-6B88-ACA40F34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Dialoog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5C5BD2-DC39-D808-C068-10E956EFE5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/>
              <a:t>Weten, willen, kunnen, durven, mogen, doen en volhouden</a:t>
            </a:r>
          </a:p>
          <a:p>
            <a:r>
              <a:rPr lang="nl-NL" sz="1800" dirty="0"/>
              <a:t>Leidinggevenden essentieel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159DDF-0B4A-2425-673A-64EC3588D2E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b="1" dirty="0">
                <a:solidFill>
                  <a:srgbClr val="211E5B"/>
                </a:solidFill>
              </a:rPr>
              <a:t>Het A&amp;O fonds biedt: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211E5B"/>
                </a:solidFill>
              </a:rPr>
              <a:t>Starten met… flyer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rgbClr val="211E5B"/>
                </a:solidFill>
              </a:rPr>
              <a:t>Tools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rgbClr val="211E5B"/>
                </a:solidFill>
              </a:rPr>
              <a:t>Verdiepende informatie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rgbClr val="211E5B"/>
                </a:solidFill>
              </a:rPr>
              <a:t>Werkvormen implementatie gesprekskaart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461F2C-7A0A-9F18-5C6B-5D6478ADCA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CDC3315-969A-E593-7B17-95851656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03782"/>
            <a:ext cx="3502058" cy="2475592"/>
          </a:xfrm>
          <a:prstGeom prst="rect">
            <a:avLst/>
          </a:prstGeom>
        </p:spPr>
      </p:pic>
      <p:pic>
        <p:nvPicPr>
          <p:cNvPr id="9" name="Afbeelding 8" descr="Afbeelding met tekst, cirkel, logo, compactdisk&#10;&#10;Automatisch gegenereerde beschrijving">
            <a:extLst>
              <a:ext uri="{FF2B5EF4-FFF2-40B4-BE49-F238E27FC236}">
                <a16:creationId xmlns:a16="http://schemas.microsoft.com/office/drawing/2014/main" id="{9465834F-0D6C-3343-B389-77197B11C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6" y="4764027"/>
            <a:ext cx="1509934" cy="1509932"/>
          </a:xfrm>
          <a:prstGeom prst="rect">
            <a:avLst/>
          </a:prstGeom>
        </p:spPr>
      </p:pic>
      <p:sp>
        <p:nvSpPr>
          <p:cNvPr id="10" name="Pijl: rechts 9">
            <a:extLst>
              <a:ext uri="{FF2B5EF4-FFF2-40B4-BE49-F238E27FC236}">
                <a16:creationId xmlns:a16="http://schemas.microsoft.com/office/drawing/2014/main" id="{5C0A41E6-E033-27B9-4664-107083D3C6C7}"/>
              </a:ext>
            </a:extLst>
          </p:cNvPr>
          <p:cNvSpPr/>
          <p:nvPr/>
        </p:nvSpPr>
        <p:spPr>
          <a:xfrm rot="5238687">
            <a:off x="5258620" y="4614532"/>
            <a:ext cx="113819" cy="45719"/>
          </a:xfrm>
          <a:prstGeom prst="rightArrow">
            <a:avLst/>
          </a:prstGeom>
          <a:solidFill>
            <a:srgbClr val="3D387D"/>
          </a:solidFill>
          <a:ln>
            <a:solidFill>
              <a:srgbClr val="211E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9B789-4591-CD03-6D71-DFD6C208D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7A8AB-E31B-6C2D-5831-295B12FE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Beleid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A17F74-E763-042A-B561-DDA22B0540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A931DB-3A65-98FE-86EE-BD95A59A01B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b="1" dirty="0">
                <a:solidFill>
                  <a:srgbClr val="211E5B"/>
                </a:solidFill>
              </a:rPr>
              <a:t>Het A&amp;O fonds biedt:</a:t>
            </a:r>
          </a:p>
          <a:p>
            <a:r>
              <a:rPr lang="nl-NL" sz="2000" b="1" dirty="0">
                <a:solidFill>
                  <a:srgbClr val="211E5B"/>
                </a:solidFill>
                <a:cs typeface="Arial"/>
              </a:rPr>
              <a:t>10 succesfactoren!</a:t>
            </a:r>
            <a:br>
              <a:rPr lang="nl-NL" sz="2000" b="1" dirty="0">
                <a:cs typeface="Arial"/>
              </a:rPr>
            </a:br>
            <a:r>
              <a:rPr lang="nl-NL" sz="2000" dirty="0">
                <a:solidFill>
                  <a:srgbClr val="211E5B"/>
                </a:solidFill>
              </a:rPr>
              <a:t>Vergeet jezelf als aanjager niet</a:t>
            </a:r>
            <a:endParaRPr lang="nl-NL" sz="2000" dirty="0">
              <a:solidFill>
                <a:srgbClr val="211E5B"/>
              </a:solidFill>
              <a:cs typeface="Arial" panose="020B0604020202020204"/>
            </a:endParaRPr>
          </a:p>
          <a:p>
            <a:r>
              <a:rPr lang="nl-NL" sz="2000" b="1" dirty="0">
                <a:solidFill>
                  <a:srgbClr val="211E5B"/>
                </a:solidFill>
              </a:rPr>
              <a:t>Agenderen en </a:t>
            </a:r>
            <a:r>
              <a:rPr lang="nl-NL" sz="2000" b="1" dirty="0" err="1">
                <a:solidFill>
                  <a:srgbClr val="211E5B"/>
                </a:solidFill>
              </a:rPr>
              <a:t>verderbrengen</a:t>
            </a:r>
            <a:r>
              <a:rPr lang="nl-NL" sz="2000" b="1" dirty="0">
                <a:solidFill>
                  <a:srgbClr val="211E5B"/>
                </a:solidFill>
              </a:rPr>
              <a:t>? </a:t>
            </a:r>
            <a:br>
              <a:rPr lang="nl-NL" sz="2000" b="1" dirty="0">
                <a:solidFill>
                  <a:srgbClr val="211E5B"/>
                </a:solidFill>
              </a:rPr>
            </a:br>
            <a:r>
              <a:rPr lang="nl-NL" sz="2000" dirty="0">
                <a:solidFill>
                  <a:srgbClr val="211E5B"/>
                </a:solidFill>
              </a:rPr>
              <a:t>Tips en tools </a:t>
            </a:r>
            <a:endParaRPr lang="nl-NL" sz="2000" dirty="0">
              <a:solidFill>
                <a:srgbClr val="211E5B"/>
              </a:solidFill>
              <a:cs typeface="Arial"/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rgbClr val="211E5B"/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B5B294-180D-6108-597B-2DC9A9272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Hoe dan? </a:t>
            </a:r>
          </a:p>
        </p:txBody>
      </p:sp>
      <p:pic>
        <p:nvPicPr>
          <p:cNvPr id="6" name="Tijdelijke aanduiding voor inhoud 4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F5E9B5B2-DB1D-9A7B-54C8-AA4469C09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7" y="2310591"/>
            <a:ext cx="5165114" cy="29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5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04DB3-3109-1353-E411-4BD24773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Werkdruk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78D21-B61F-ADC5-8D85-E48A8B7BF0B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2400" dirty="0">
                <a:latin typeface="Century Gothic"/>
              </a:rPr>
              <a:t>Cao-afspraak: Het beleidsplan vitaliteit bevat in ieder geval: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entury Gothic"/>
              </a:rPr>
              <a:t>Een periodieke peiling naar werkdruk en zo nodig maatregelen tegen werkdruk.</a:t>
            </a:r>
          </a:p>
          <a:p>
            <a:pPr marL="1028700" lvl="1" indent="-342900"/>
            <a:r>
              <a:rPr lang="nl-NL" sz="2000" dirty="0">
                <a:latin typeface="Century Gothic"/>
              </a:rPr>
              <a:t>Als je beleid gaat ontwikkelen is de inhoud én het proces relevant. </a:t>
            </a:r>
          </a:p>
          <a:p>
            <a:pPr marL="1028700" lvl="1" indent="-342900"/>
            <a:r>
              <a:rPr lang="nl-NL" sz="2000" dirty="0">
                <a:latin typeface="Century Gothic"/>
              </a:rPr>
              <a:t>Kijk vooral naar wat je al hebt gedaan / liggen.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335680-1CDE-AF31-47CC-66BD64A21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07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F8B5F44-FA33-32F4-9C44-32288AC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1B12557-E95D-565C-61BE-FF0FB3DF6E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819E87-8DF8-4799-8255-BC8FFEE8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3" y="323416"/>
            <a:ext cx="11279174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45272"/>
      </p:ext>
    </p:extLst>
  </p:cSld>
  <p:clrMapOvr>
    <a:masterClrMapping/>
  </p:clrMapOvr>
</p:sld>
</file>

<file path=ppt/theme/theme1.xml><?xml version="1.0" encoding="utf-8"?>
<a:theme xmlns:a="http://schemas.openxmlformats.org/drawingml/2006/main" name="A&amp;O fonds">
  <a:themeElements>
    <a:clrScheme name="Custom 53">
      <a:dk1>
        <a:srgbClr val="201E5B"/>
      </a:dk1>
      <a:lt1>
        <a:srgbClr val="FFFFFF"/>
      </a:lt1>
      <a:dk2>
        <a:srgbClr val="41F7AC"/>
      </a:dk2>
      <a:lt2>
        <a:srgbClr val="A3D8E7"/>
      </a:lt2>
      <a:accent1>
        <a:srgbClr val="F9364C"/>
      </a:accent1>
      <a:accent2>
        <a:srgbClr val="F3F2E6"/>
      </a:accent2>
      <a:accent3>
        <a:srgbClr val="50C6D9"/>
      </a:accent3>
      <a:accent4>
        <a:srgbClr val="00AE78"/>
      </a:accent4>
      <a:accent5>
        <a:srgbClr val="FFB90B"/>
      </a:accent5>
      <a:accent6>
        <a:srgbClr val="D5BC93"/>
      </a:accent6>
      <a:hlink>
        <a:srgbClr val="F1736D"/>
      </a:hlink>
      <a:folHlink>
        <a:srgbClr val="918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O-002 powerpoint template 03.potx" id="{CA16C284-601A-4237-B4F3-F9D6BD1C0C19}" vid="{A918B6B5-99C0-4D51-9A04-F19E7B97F5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6CDD9553D35B48AFEC187A0614566E" ma:contentTypeVersion="4" ma:contentTypeDescription="Een nieuw document maken." ma:contentTypeScope="" ma:versionID="2338f1351e79775bc93e70a7dc60868c">
  <xsd:schema xmlns:xsd="http://www.w3.org/2001/XMLSchema" xmlns:xs="http://www.w3.org/2001/XMLSchema" xmlns:p="http://schemas.microsoft.com/office/2006/metadata/properties" xmlns:ns2="7da25aad-86fd-4431-a899-c2b7ebafb1bc" targetNamespace="http://schemas.microsoft.com/office/2006/metadata/properties" ma:root="true" ma:fieldsID="25677227f59c043330adcbf7f6a802d9" ns2:_="">
    <xsd:import namespace="7da25aad-86fd-4431-a899-c2b7ebafb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25aad-86fd-4431-a899-c2b7ebafb1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3B8BD-CAAF-40C0-9475-E21CA5D10736}">
  <ds:schemaRefs>
    <ds:schemaRef ds:uri="http://www.w3.org/XML/1998/namespace"/>
    <ds:schemaRef ds:uri="554a111f-11f7-4d43-973b-c22b7e92f5db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ec1b744-f515-486f-8e62-220301cd8b38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3FB7A9-97A9-41E7-8E6C-DEAB6AC793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F2970A-CA87-419C-A214-FEF111AB3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a25aad-86fd-4431-a899-c2b7ebafb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A&amp;O fonds Gemeenten_240619</Template>
  <TotalTime>33</TotalTime>
  <Words>329</Words>
  <Application>Microsoft Office PowerPoint</Application>
  <PresentationFormat>Breedbeeld</PresentationFormat>
  <Paragraphs>65</Paragraphs>
  <Slides>17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A&amp;O fonds</vt:lpstr>
      <vt:lpstr>Invloed van de OR op afspraken over  vitaliteit en werkdruk </vt:lpstr>
      <vt:lpstr>Omdat vitaliteit ons verder brengt.</vt:lpstr>
      <vt:lpstr>Cao afspraak vitaliteitsbeleid</vt:lpstr>
      <vt:lpstr>Vitaliteitsbeleid</vt:lpstr>
      <vt:lpstr>Organisatiefactoren</vt:lpstr>
      <vt:lpstr>Dialoog</vt:lpstr>
      <vt:lpstr>Beleid maken</vt:lpstr>
      <vt:lpstr>Werkdruk</vt:lpstr>
      <vt:lpstr>PowerPoint-presentatie</vt:lpstr>
      <vt:lpstr>PowerPoint-presentatie</vt:lpstr>
      <vt:lpstr>Handige informatie</vt:lpstr>
      <vt:lpstr>Meer informatie</vt:lpstr>
      <vt:lpstr>PowerPoint-presentatie</vt:lpstr>
      <vt:lpstr>PowerPoint-presentatie</vt:lpstr>
      <vt:lpstr>PowerPoint-presentatie</vt:lpstr>
      <vt:lpstr>PowerPoint-presentatie</vt:lpstr>
      <vt:lpstr>Samen werken aan de toekomst</vt:lpstr>
    </vt:vector>
  </TitlesOfParts>
  <Manager/>
  <Company>AenO Fonds Gemeenten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Standaardpowerpoint</dc:subject>
  <dc:creator>Debra Verduin | A&amp;O fonds Gemeenten</dc:creator>
  <cp:keywords/>
  <dc:description>Bastiaan@vandewerk.nl</dc:description>
  <cp:lastModifiedBy>Debra Verduin | A&amp;O fonds Gemeenten</cp:lastModifiedBy>
  <cp:revision>4</cp:revision>
  <dcterms:created xsi:type="dcterms:W3CDTF">2024-11-26T09:29:36Z</dcterms:created>
  <dcterms:modified xsi:type="dcterms:W3CDTF">2024-11-27T08:37:53Z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0x0101007D6CDD9553D35B48AFEC187A0614566E</vt:lpwstr>
  </property>
</Properties>
</file>