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94" r:id="rId23"/>
    <p:sldId id="295" r:id="rId24"/>
    <p:sldId id="296" r:id="rId25"/>
    <p:sldId id="297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12192000" cy="6858000"/>
  <p:notesSz cx="6858000" cy="9144000"/>
  <p:embeddedFontLst>
    <p:embeddedFont>
      <p:font typeface="Century Gothic" panose="020B0502020202020204" pitchFamily="34" charset="0"/>
      <p:regular r:id="rId40"/>
      <p:bold r:id="rId41"/>
      <p:italic r:id="rId42"/>
      <p:boldItalic r:id="rId43"/>
    </p:embeddedFont>
    <p:embeddedFont>
      <p:font typeface="Segoe UI" panose="020B0502040204020203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9" roundtripDataSignature="AMtx7mjuH6lnFBF7WDaAh64DoZcohUnRL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laas-Jan Reinck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176" autoAdjust="0"/>
  </p:normalViewPr>
  <p:slideViewPr>
    <p:cSldViewPr snapToGrid="0">
      <p:cViewPr varScale="1">
        <p:scale>
          <a:sx n="67" d="100"/>
          <a:sy n="67" d="100"/>
        </p:scale>
        <p:origin x="1267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5" name="Google Shape;245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3" name="Google Shape;2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0" name="Google Shape;260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7" name="Google Shape;267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1168f5f5ed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g31168f5f5ed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9" name="Google Shape;279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2" name="Google Shape;29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0" name="Google Shape;300;p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3" name="Google Shape;313;p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p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8" name="Google Shape;33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nl-NL" sz="1200" dirty="0">
                <a:effectLst/>
                <a:latin typeface="Segoe UI" panose="020B0502040204020203" pitchFamily="34" charset="0"/>
              </a:rPr>
              <a:t>Tijdens de teamsessie met team-MT in Zeist werkte de TL </a:t>
            </a:r>
            <a:r>
              <a:rPr lang="nl-NL" sz="1200" dirty="0" err="1">
                <a:effectLst/>
                <a:latin typeface="Segoe UI" panose="020B0502040204020203" pitchFamily="34" charset="0"/>
              </a:rPr>
              <a:t>Bosrust</a:t>
            </a:r>
            <a:r>
              <a:rPr lang="nl-NL" sz="1200" dirty="0">
                <a:effectLst/>
                <a:latin typeface="Segoe UI" panose="020B0502040204020203" pitchFamily="34" charset="0"/>
              </a:rPr>
              <a:t> met een paar collega-TL dit voorbeeld uit: jaarlijkse "Lichtjesavond" waar zijn team hard aan had gewerkt. Wat zenuwen: gaat het allemaal goed? Wat als er iemand iets roept? </a:t>
            </a:r>
            <a:r>
              <a:rPr lang="nl-NL" sz="1200" dirty="0" err="1">
                <a:effectLst/>
                <a:latin typeface="Segoe UI" panose="020B0502040204020203" pitchFamily="34" charset="0"/>
              </a:rPr>
              <a:t>Taakeis</a:t>
            </a:r>
            <a:r>
              <a:rPr lang="nl-NL" sz="1200" dirty="0">
                <a:effectLst/>
                <a:latin typeface="Segoe UI" panose="020B0502040204020203" pitchFamily="34" charset="0"/>
              </a:rPr>
              <a:t> dus. Juist in zo'n situatie kan steun uit Directie helpend zijn. Al zijn ze gewoon maar aanwezig. Dat kan de stress-relatie al bufferen. Afspraak was om met enkele TL ieder jaar te checken welke DT-leden er zullen zijn en het belang bij hen aan te geven. Zo'n microsituatie illustreert en inspireert om vaker hulpbronnen in concrete gevallen te mobiliseren.</a:t>
            </a:r>
            <a:endParaRPr lang="nl-NL" sz="1200" dirty="0">
              <a:effectLst/>
              <a:latin typeface="Arial" panose="020B0604020202020204" pitchFamily="34" charset="0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nl-N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650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64FCD-35E8-158B-2DAA-9B3502C15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DA0B9D8-9BB9-2625-44FF-C26EF62CE0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F5DE696-7212-0CAD-FE8A-2C4D59C6F8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nl-NL" sz="1200" dirty="0">
                <a:effectLst/>
                <a:latin typeface="Segoe UI" panose="020B0502040204020203" pitchFamily="34" charset="0"/>
              </a:rPr>
              <a:t>Tijdens de teamsessie met team-MT in Zeist werkte de TL </a:t>
            </a:r>
            <a:r>
              <a:rPr lang="nl-NL" sz="1200" dirty="0" err="1">
                <a:effectLst/>
                <a:latin typeface="Segoe UI" panose="020B0502040204020203" pitchFamily="34" charset="0"/>
              </a:rPr>
              <a:t>Bosrust</a:t>
            </a:r>
            <a:r>
              <a:rPr lang="nl-NL" sz="1200" dirty="0">
                <a:effectLst/>
                <a:latin typeface="Segoe UI" panose="020B0502040204020203" pitchFamily="34" charset="0"/>
              </a:rPr>
              <a:t> met een paar collega-TL dit voorbeeld uit: jaarlijkse "Lichtjesavond" waar zijn team hard aan had gewerkt. Wat zenuwen: gaat het allemaal goed? Wat als er iemand iets roept? </a:t>
            </a:r>
            <a:r>
              <a:rPr lang="nl-NL" sz="1200" dirty="0" err="1">
                <a:effectLst/>
                <a:latin typeface="Segoe UI" panose="020B0502040204020203" pitchFamily="34" charset="0"/>
              </a:rPr>
              <a:t>Taakeis</a:t>
            </a:r>
            <a:r>
              <a:rPr lang="nl-NL" sz="1200" dirty="0">
                <a:effectLst/>
                <a:latin typeface="Segoe UI" panose="020B0502040204020203" pitchFamily="34" charset="0"/>
              </a:rPr>
              <a:t> dus. Juist in zo'n situatie kan steun uit Directie helpend zijn. Al zijn ze gewoon maar aanwezig. Dat kan de stress-relatie al bufferen. Afspraak was om met enkele TL ieder jaar te checken welke DT-leden er zullen zijn en het belang bij hen aan te geven. Zo'n microsituatie illustreert en inspireert om vaker hulpbronnen in concrete gevallen te mobiliseren.</a:t>
            </a:r>
            <a:endParaRPr lang="nl-NL" sz="1200" dirty="0">
              <a:effectLst/>
              <a:latin typeface="Arial" panose="020B0604020202020204" pitchFamily="34" charset="0"/>
            </a:endParaRP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99F1A67-03C3-5653-9590-43D022AF9C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nl-N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09279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3" name="Google Shape;393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113b764de5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Veranderen in gemiddelde uitkomst ‘ongunstig’ tot ‘gunstig’</a:t>
            </a:r>
            <a:endParaRPr/>
          </a:p>
        </p:txBody>
      </p:sp>
      <p:sp>
        <p:nvSpPr>
          <p:cNvPr id="400" name="Google Shape;400;g3113b764de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125dc0f10a_0_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Veranderen in gemiddelde uitkomst ‘ongunstig’ tot ‘gunstig’</a:t>
            </a:r>
            <a:endParaRPr/>
          </a:p>
        </p:txBody>
      </p:sp>
      <p:sp>
        <p:nvSpPr>
          <p:cNvPr id="416" name="Google Shape;416;g3125dc0f10a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Veranderen in gemiddelde uitkomst ‘ongunstig’ tot ‘gunstig’</a:t>
            </a:r>
            <a:endParaRPr/>
          </a:p>
        </p:txBody>
      </p:sp>
      <p:sp>
        <p:nvSpPr>
          <p:cNvPr id="432" name="Google Shape;432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Veranderen in gemiddelde uitkomst ‘ongunstig’ tot ‘gunstig’</a:t>
            </a:r>
            <a:endParaRPr/>
          </a:p>
        </p:txBody>
      </p:sp>
      <p:sp>
        <p:nvSpPr>
          <p:cNvPr id="439" name="Google Shape;439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7" name="Google Shape;447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8" name="Google Shape;448;p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31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7" name="Google Shape;4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3" name="Google Shape;463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0" name="Google Shape;470;p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34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8" name="Google Shape;478;p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9" name="Google Shape;479;p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35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7" name="Google Shape;487;p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8" name="Google Shape;488;p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36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6" name="Google Shape;49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7" name="Google Shape;497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37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" name="Google Shape;229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">
  <p:cSld name="Titel">
    <p:bg>
      <p:bgPr>
        <a:solidFill>
          <a:schemeClr val="dk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9"/>
          <p:cNvSpPr/>
          <p:nvPr/>
        </p:nvSpPr>
        <p:spPr>
          <a:xfrm rot="-600000">
            <a:off x="1937117" y="3931190"/>
            <a:ext cx="11421220" cy="3948440"/>
          </a:xfrm>
          <a:prstGeom prst="roundRect">
            <a:avLst>
              <a:gd name="adj" fmla="val 966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19"/>
          <p:cNvSpPr/>
          <p:nvPr/>
        </p:nvSpPr>
        <p:spPr>
          <a:xfrm rot="-600000">
            <a:off x="-834646" y="4395858"/>
            <a:ext cx="4356933" cy="2989662"/>
          </a:xfrm>
          <a:prstGeom prst="roundRect">
            <a:avLst>
              <a:gd name="adj" fmla="val 1091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19"/>
          <p:cNvSpPr txBox="1">
            <a:spLocks noGrp="1"/>
          </p:cNvSpPr>
          <p:nvPr>
            <p:ph type="title"/>
          </p:nvPr>
        </p:nvSpPr>
        <p:spPr>
          <a:xfrm>
            <a:off x="831852" y="1293145"/>
            <a:ext cx="10520362" cy="1152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entury Gothic"/>
              <a:buNone/>
              <a:defRPr sz="5400" b="1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" name="Google Shape;16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4876800"/>
            <a:ext cx="2845252" cy="1362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97966" y="4876800"/>
            <a:ext cx="2974064" cy="75826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9"/>
          <p:cNvSpPr txBox="1">
            <a:spLocks noGrp="1"/>
          </p:cNvSpPr>
          <p:nvPr>
            <p:ph type="body" idx="1"/>
          </p:nvPr>
        </p:nvSpPr>
        <p:spPr>
          <a:xfrm>
            <a:off x="838201" y="2969545"/>
            <a:ext cx="5833829" cy="230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body" idx="2"/>
          </p:nvPr>
        </p:nvSpPr>
        <p:spPr>
          <a:xfrm>
            <a:off x="831851" y="3271170"/>
            <a:ext cx="5833829" cy="230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151">
          <p15:clr>
            <a:srgbClr val="FBAE40"/>
          </p15:clr>
        </p15:guide>
        <p15:guide id="2" pos="52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cht Dubbel Speciaal">
  <p:cSld name="Licht Dubbel Speciaa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9"/>
          <p:cNvSpPr/>
          <p:nvPr/>
        </p:nvSpPr>
        <p:spPr>
          <a:xfrm>
            <a:off x="6103159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p29"/>
          <p:cNvSpPr/>
          <p:nvPr/>
        </p:nvSpPr>
        <p:spPr>
          <a:xfrm rot="-288502">
            <a:off x="-912945" y="-838410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p29"/>
          <p:cNvSpPr txBox="1">
            <a:spLocks noGrp="1"/>
          </p:cNvSpPr>
          <p:nvPr>
            <p:ph type="title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body" idx="1"/>
          </p:nvPr>
        </p:nvSpPr>
        <p:spPr>
          <a:xfrm>
            <a:off x="839788" y="1006292"/>
            <a:ext cx="10512425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5" name="Google Shape;7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26108" y="6082539"/>
            <a:ext cx="1052210" cy="5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9"/>
          <p:cNvSpPr txBox="1">
            <a:spLocks noGrp="1"/>
          </p:cNvSpPr>
          <p:nvPr>
            <p:ph type="body" idx="2"/>
          </p:nvPr>
        </p:nvSpPr>
        <p:spPr>
          <a:xfrm>
            <a:off x="6504342" y="2088000"/>
            <a:ext cx="4860000" cy="418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211E5B"/>
              </a:buClr>
              <a:buSzPts val="2200"/>
              <a:buNone/>
              <a:defRPr sz="2200" b="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11E5B"/>
              </a:buClr>
              <a:buSzPts val="1800"/>
              <a:buChar char="•"/>
              <a:defRPr sz="1800" b="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11E5B"/>
              </a:buClr>
              <a:buSzPts val="1600"/>
              <a:buChar char="•"/>
              <a:defRPr sz="1600" b="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11E5B"/>
              </a:buClr>
              <a:buSzPts val="1400"/>
              <a:buChar char="•"/>
              <a:defRPr sz="1400" b="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11E5B"/>
              </a:buClr>
              <a:buSzPts val="1200"/>
              <a:buChar char="•"/>
              <a:defRPr sz="120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body" idx="3"/>
          </p:nvPr>
        </p:nvSpPr>
        <p:spPr>
          <a:xfrm>
            <a:off x="842022" y="2088000"/>
            <a:ext cx="4860000" cy="418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211E5B"/>
              </a:buClr>
              <a:buSzPts val="2200"/>
              <a:buNone/>
              <a:defRPr sz="2200" b="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11E5B"/>
              </a:buClr>
              <a:buSzPts val="1800"/>
              <a:buChar char="•"/>
              <a:defRPr sz="1800" b="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11E5B"/>
              </a:buClr>
              <a:buSzPts val="1600"/>
              <a:buChar char="•"/>
              <a:defRPr sz="1600" b="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11E5B"/>
              </a:buClr>
              <a:buSzPts val="1400"/>
              <a:buChar char="•"/>
              <a:defRPr sz="1400" b="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11E5B"/>
              </a:buClr>
              <a:buSzPts val="1200"/>
              <a:buChar char="•"/>
              <a:defRPr sz="120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nker Leeg">
  <p:cSld name="Donker Leeg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/>
          <p:nvPr/>
        </p:nvSpPr>
        <p:spPr>
          <a:xfrm rot="-288502">
            <a:off x="-912945" y="-838410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30"/>
          <p:cNvSpPr txBox="1">
            <a:spLocks noGrp="1"/>
          </p:cNvSpPr>
          <p:nvPr>
            <p:ph type="title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sz="4000" b="1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body" idx="1"/>
          </p:nvPr>
        </p:nvSpPr>
        <p:spPr>
          <a:xfrm>
            <a:off x="839788" y="1015200"/>
            <a:ext cx="10512425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2" name="Google Shape;82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26108" y="6082539"/>
            <a:ext cx="1052210" cy="50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nker Dubbel">
  <p:cSld name="Donker Dubbel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1"/>
          <p:cNvSpPr/>
          <p:nvPr/>
        </p:nvSpPr>
        <p:spPr>
          <a:xfrm rot="-288502">
            <a:off x="-912945" y="-838410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" name="Google Shape;85;p31"/>
          <p:cNvSpPr txBox="1">
            <a:spLocks noGrp="1"/>
          </p:cNvSpPr>
          <p:nvPr>
            <p:ph type="title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sz="4000" b="1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1"/>
          <p:cNvSpPr txBox="1">
            <a:spLocks noGrp="1"/>
          </p:cNvSpPr>
          <p:nvPr>
            <p:ph type="body" idx="1"/>
          </p:nvPr>
        </p:nvSpPr>
        <p:spPr>
          <a:xfrm>
            <a:off x="842022" y="2088000"/>
            <a:ext cx="4860000" cy="418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211E5B"/>
              </a:buClr>
              <a:buSzPts val="2200"/>
              <a:buNone/>
              <a:defRPr sz="2200" b="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11E5B"/>
              </a:buClr>
              <a:buSzPts val="1800"/>
              <a:buChar char="•"/>
              <a:defRPr sz="1800" b="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11E5B"/>
              </a:buClr>
              <a:buSzPts val="1600"/>
              <a:buChar char="•"/>
              <a:defRPr sz="1600" b="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11E5B"/>
              </a:buClr>
              <a:buSzPts val="1400"/>
              <a:buChar char="•"/>
              <a:defRPr sz="1400" b="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11E5B"/>
              </a:buClr>
              <a:buSzPts val="1200"/>
              <a:buChar char="•"/>
              <a:defRPr sz="120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31"/>
          <p:cNvSpPr txBox="1">
            <a:spLocks noGrp="1"/>
          </p:cNvSpPr>
          <p:nvPr>
            <p:ph type="body" idx="2"/>
          </p:nvPr>
        </p:nvSpPr>
        <p:spPr>
          <a:xfrm>
            <a:off x="839788" y="1015719"/>
            <a:ext cx="10512425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1"/>
          <p:cNvSpPr txBox="1">
            <a:spLocks noGrp="1"/>
          </p:cNvSpPr>
          <p:nvPr>
            <p:ph type="body" idx="3"/>
          </p:nvPr>
        </p:nvSpPr>
        <p:spPr>
          <a:xfrm>
            <a:off x="6510300" y="2088000"/>
            <a:ext cx="4860000" cy="418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211E5B"/>
              </a:buClr>
              <a:buSzPts val="2200"/>
              <a:buNone/>
              <a:defRPr sz="2200" b="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11E5B"/>
              </a:buClr>
              <a:buSzPts val="1800"/>
              <a:buChar char="•"/>
              <a:defRPr sz="1800" b="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11E5B"/>
              </a:buClr>
              <a:buSzPts val="1600"/>
              <a:buChar char="•"/>
              <a:defRPr sz="1600" b="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11E5B"/>
              </a:buClr>
              <a:buSzPts val="1400"/>
              <a:buChar char="•"/>
              <a:defRPr sz="1400" b="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11E5B"/>
              </a:buClr>
              <a:buSzPts val="1200"/>
              <a:buChar char="•"/>
              <a:defRPr sz="120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9" name="Google Shape;89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26108" y="6082539"/>
            <a:ext cx="1052210" cy="50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nker Dubbel Speciaal">
  <p:cSld name="Donker Dubbel Speciaal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2"/>
          <p:cNvSpPr/>
          <p:nvPr/>
        </p:nvSpPr>
        <p:spPr>
          <a:xfrm>
            <a:off x="6103159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32"/>
          <p:cNvSpPr/>
          <p:nvPr/>
        </p:nvSpPr>
        <p:spPr>
          <a:xfrm rot="-288502">
            <a:off x="-912945" y="-838410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p32"/>
          <p:cNvSpPr txBox="1">
            <a:spLocks noGrp="1"/>
          </p:cNvSpPr>
          <p:nvPr>
            <p:ph type="title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sz="4000" b="1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2"/>
          <p:cNvSpPr txBox="1">
            <a:spLocks noGrp="1"/>
          </p:cNvSpPr>
          <p:nvPr>
            <p:ph type="body" idx="1"/>
          </p:nvPr>
        </p:nvSpPr>
        <p:spPr>
          <a:xfrm>
            <a:off x="6504342" y="2088000"/>
            <a:ext cx="4860000" cy="418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211E5B"/>
              </a:buClr>
              <a:buSzPts val="2200"/>
              <a:buNone/>
              <a:defRPr sz="2200" b="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11E5B"/>
              </a:buClr>
              <a:buSzPts val="1800"/>
              <a:buChar char="•"/>
              <a:defRPr sz="180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11E5B"/>
              </a:buClr>
              <a:buSzPts val="1600"/>
              <a:buChar char="•"/>
              <a:defRPr sz="160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11E5B"/>
              </a:buClr>
              <a:buSzPts val="1400"/>
              <a:buChar char="•"/>
              <a:defRPr sz="140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11E5B"/>
              </a:buClr>
              <a:buSzPts val="1200"/>
              <a:buChar char="•"/>
              <a:defRPr sz="120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32"/>
          <p:cNvSpPr txBox="1">
            <a:spLocks noGrp="1"/>
          </p:cNvSpPr>
          <p:nvPr>
            <p:ph type="body" idx="2"/>
          </p:nvPr>
        </p:nvSpPr>
        <p:spPr>
          <a:xfrm>
            <a:off x="842022" y="2088000"/>
            <a:ext cx="4860000" cy="418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211E5B"/>
              </a:buClr>
              <a:buSzPts val="2200"/>
              <a:buNone/>
              <a:defRPr sz="2200" b="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11E5B"/>
              </a:buClr>
              <a:buSzPts val="1800"/>
              <a:buChar char="•"/>
              <a:defRPr sz="1800" b="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11E5B"/>
              </a:buClr>
              <a:buSzPts val="1600"/>
              <a:buChar char="•"/>
              <a:defRPr sz="1600" b="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11E5B"/>
              </a:buClr>
              <a:buSzPts val="1400"/>
              <a:buChar char="•"/>
              <a:defRPr sz="1400" b="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11E5B"/>
              </a:buClr>
              <a:buSzPts val="1200"/>
              <a:buChar char="•"/>
              <a:defRPr sz="120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32"/>
          <p:cNvSpPr txBox="1">
            <a:spLocks noGrp="1"/>
          </p:cNvSpPr>
          <p:nvPr>
            <p:ph type="body" idx="3"/>
          </p:nvPr>
        </p:nvSpPr>
        <p:spPr>
          <a:xfrm>
            <a:off x="839788" y="1015719"/>
            <a:ext cx="10512425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7" name="Google Shape;97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26108" y="6082539"/>
            <a:ext cx="1052210" cy="50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ofdstuk Rood">
  <p:cSld name="Hoofdstuk Rood">
    <p:bg>
      <p:bgPr>
        <a:solidFill>
          <a:schemeClr val="dk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3"/>
          <p:cNvSpPr/>
          <p:nvPr/>
        </p:nvSpPr>
        <p:spPr>
          <a:xfrm rot="-288502">
            <a:off x="-907267" y="-589010"/>
            <a:ext cx="11223467" cy="5893458"/>
          </a:xfrm>
          <a:prstGeom prst="roundRect">
            <a:avLst>
              <a:gd name="adj" fmla="val 645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33"/>
          <p:cNvSpPr txBox="1">
            <a:spLocks noGrp="1"/>
          </p:cNvSpPr>
          <p:nvPr>
            <p:ph type="title"/>
          </p:nvPr>
        </p:nvSpPr>
        <p:spPr>
          <a:xfrm>
            <a:off x="838200" y="2026656"/>
            <a:ext cx="673496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sz="4000" b="1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3"/>
          <p:cNvSpPr txBox="1">
            <a:spLocks noGrp="1"/>
          </p:cNvSpPr>
          <p:nvPr>
            <p:ph type="body" idx="1"/>
          </p:nvPr>
        </p:nvSpPr>
        <p:spPr>
          <a:xfrm>
            <a:off x="839788" y="2709000"/>
            <a:ext cx="6731444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2" name="Google Shape;102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26108" y="6082539"/>
            <a:ext cx="1052210" cy="50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odstuk Groen">
  <p:cSld name="Hoodstuk Groen">
    <p:bg>
      <p:bgPr>
        <a:solidFill>
          <a:schemeClr val="dk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4"/>
          <p:cNvSpPr/>
          <p:nvPr/>
        </p:nvSpPr>
        <p:spPr>
          <a:xfrm rot="-288502">
            <a:off x="-907267" y="-589010"/>
            <a:ext cx="11223467" cy="5893458"/>
          </a:xfrm>
          <a:prstGeom prst="roundRect">
            <a:avLst>
              <a:gd name="adj" fmla="val 6458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34"/>
          <p:cNvSpPr txBox="1">
            <a:spLocks noGrp="1"/>
          </p:cNvSpPr>
          <p:nvPr>
            <p:ph type="title"/>
          </p:nvPr>
        </p:nvSpPr>
        <p:spPr>
          <a:xfrm>
            <a:off x="838200" y="2026656"/>
            <a:ext cx="673496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4"/>
          <p:cNvSpPr txBox="1">
            <a:spLocks noGrp="1"/>
          </p:cNvSpPr>
          <p:nvPr>
            <p:ph type="body" idx="1"/>
          </p:nvPr>
        </p:nvSpPr>
        <p:spPr>
          <a:xfrm>
            <a:off x="839788" y="2709000"/>
            <a:ext cx="6731444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7" name="Google Shape;107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26108" y="6082539"/>
            <a:ext cx="1052210" cy="50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ofstul Blauw">
  <p:cSld name="Hoofstul Blauw">
    <p:bg>
      <p:bgPr>
        <a:solidFill>
          <a:schemeClr val="dk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5"/>
          <p:cNvSpPr/>
          <p:nvPr/>
        </p:nvSpPr>
        <p:spPr>
          <a:xfrm rot="-288502">
            <a:off x="-907267" y="-589010"/>
            <a:ext cx="11223467" cy="5893458"/>
          </a:xfrm>
          <a:prstGeom prst="roundRect">
            <a:avLst>
              <a:gd name="adj" fmla="val 645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0" name="Google Shape;110;p35"/>
          <p:cNvSpPr txBox="1">
            <a:spLocks noGrp="1"/>
          </p:cNvSpPr>
          <p:nvPr>
            <p:ph type="title"/>
          </p:nvPr>
        </p:nvSpPr>
        <p:spPr>
          <a:xfrm>
            <a:off x="838200" y="2026656"/>
            <a:ext cx="673496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sz="4000" b="1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5"/>
          <p:cNvSpPr txBox="1">
            <a:spLocks noGrp="1"/>
          </p:cNvSpPr>
          <p:nvPr>
            <p:ph type="body" idx="1"/>
          </p:nvPr>
        </p:nvSpPr>
        <p:spPr>
          <a:xfrm>
            <a:off x="839788" y="2709000"/>
            <a:ext cx="6731444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2" name="Google Shape;112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26108" y="6082539"/>
            <a:ext cx="1052210" cy="50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 Speciaal Dubbel">
  <p:cSld name="Dia Speciaal Dubbel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6"/>
          <p:cNvSpPr/>
          <p:nvPr/>
        </p:nvSpPr>
        <p:spPr>
          <a:xfrm>
            <a:off x="0" y="1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5" name="Google Shape;115;p36"/>
          <p:cNvSpPr/>
          <p:nvPr/>
        </p:nvSpPr>
        <p:spPr>
          <a:xfrm rot="-288502">
            <a:off x="-912945" y="-838410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6" name="Google Shape;116;p36"/>
          <p:cNvSpPr txBox="1">
            <a:spLocks noGrp="1"/>
          </p:cNvSpPr>
          <p:nvPr>
            <p:ph type="title"/>
          </p:nvPr>
        </p:nvSpPr>
        <p:spPr>
          <a:xfrm>
            <a:off x="838200" y="334800"/>
            <a:ext cx="10514013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sz="4000" b="1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6"/>
          <p:cNvSpPr txBox="1">
            <a:spLocks noGrp="1"/>
          </p:cNvSpPr>
          <p:nvPr>
            <p:ph type="body" idx="1"/>
          </p:nvPr>
        </p:nvSpPr>
        <p:spPr>
          <a:xfrm>
            <a:off x="839788" y="1015719"/>
            <a:ext cx="10512425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8" name="Google Shape;118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26108" y="6082539"/>
            <a:ext cx="1052210" cy="5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36"/>
          <p:cNvSpPr txBox="1">
            <a:spLocks noGrp="1"/>
          </p:cNvSpPr>
          <p:nvPr>
            <p:ph type="body" idx="2"/>
          </p:nvPr>
        </p:nvSpPr>
        <p:spPr>
          <a:xfrm>
            <a:off x="6504342" y="2088000"/>
            <a:ext cx="4860000" cy="415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211E5B"/>
              </a:buClr>
              <a:buSzPts val="2200"/>
              <a:buNone/>
              <a:defRPr sz="2200" b="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11E5B"/>
              </a:buClr>
              <a:buSzPts val="1800"/>
              <a:buChar char="•"/>
              <a:defRPr sz="1800" b="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11E5B"/>
              </a:buClr>
              <a:buSzPts val="1600"/>
              <a:buChar char="•"/>
              <a:defRPr sz="1600" b="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11E5B"/>
              </a:buClr>
              <a:buSzPts val="1400"/>
              <a:buChar char="•"/>
              <a:defRPr sz="1400" b="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11E5B"/>
              </a:buClr>
              <a:buSzPts val="1200"/>
              <a:buChar char="•"/>
              <a:defRPr sz="120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36"/>
          <p:cNvSpPr txBox="1">
            <a:spLocks noGrp="1"/>
          </p:cNvSpPr>
          <p:nvPr>
            <p:ph type="body" idx="3"/>
          </p:nvPr>
        </p:nvSpPr>
        <p:spPr>
          <a:xfrm>
            <a:off x="842022" y="2088000"/>
            <a:ext cx="4860000" cy="415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211E5B"/>
              </a:buClr>
              <a:buSzPts val="2200"/>
              <a:buNone/>
              <a:defRPr sz="2200" b="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11E5B"/>
              </a:buClr>
              <a:buSzPts val="1800"/>
              <a:buChar char="•"/>
              <a:defRPr sz="1800" b="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11E5B"/>
              </a:buClr>
              <a:buSzPts val="1600"/>
              <a:buChar char="•"/>
              <a:defRPr sz="1600" b="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11E5B"/>
              </a:buClr>
              <a:buSzPts val="1400"/>
              <a:buChar char="•"/>
              <a:defRPr sz="1400" b="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11E5B"/>
              </a:buClr>
              <a:buSzPts val="1200"/>
              <a:buChar char="•"/>
              <a:defRPr sz="120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eeld 2">
  <p:cSld name="1_Beeld 2">
    <p:bg>
      <p:bgPr>
        <a:solidFill>
          <a:schemeClr val="dk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37"/>
          <p:cNvGrpSpPr/>
          <p:nvPr/>
        </p:nvGrpSpPr>
        <p:grpSpPr>
          <a:xfrm>
            <a:off x="6023425" y="4633472"/>
            <a:ext cx="6815393" cy="3096965"/>
            <a:chOff x="165332" y="2778464"/>
            <a:chExt cx="9857215" cy="4479190"/>
          </a:xfrm>
        </p:grpSpPr>
        <p:sp>
          <p:nvSpPr>
            <p:cNvPr id="123" name="Google Shape;123;p37"/>
            <p:cNvSpPr/>
            <p:nvPr/>
          </p:nvSpPr>
          <p:spPr>
            <a:xfrm rot="-600000">
              <a:off x="3150573" y="3328343"/>
              <a:ext cx="6628912" cy="3379433"/>
            </a:xfrm>
            <a:prstGeom prst="roundRect">
              <a:avLst>
                <a:gd name="adj" fmla="val 966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4" name="Google Shape;124;p37"/>
            <p:cNvSpPr/>
            <p:nvPr/>
          </p:nvSpPr>
          <p:spPr>
            <a:xfrm rot="-600000">
              <a:off x="391811" y="3372600"/>
              <a:ext cx="4356933" cy="2989662"/>
            </a:xfrm>
            <a:prstGeom prst="roundRect">
              <a:avLst>
                <a:gd name="adj" fmla="val 1418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25" name="Google Shape;125;p3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064657" y="3853542"/>
              <a:ext cx="2845252" cy="13628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3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939711" y="3863476"/>
              <a:ext cx="2855618" cy="7280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7" name="Google Shape;127;p37"/>
          <p:cNvSpPr txBox="1">
            <a:spLocks noGrp="1"/>
          </p:cNvSpPr>
          <p:nvPr>
            <p:ph type="title"/>
          </p:nvPr>
        </p:nvSpPr>
        <p:spPr>
          <a:xfrm>
            <a:off x="7344000" y="683999"/>
            <a:ext cx="4015573" cy="3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7"/>
          <p:cNvSpPr>
            <a:spLocks noGrp="1"/>
          </p:cNvSpPr>
          <p:nvPr>
            <p:ph type="pic" idx="2"/>
          </p:nvPr>
        </p:nvSpPr>
        <p:spPr>
          <a:xfrm>
            <a:off x="0" y="0"/>
            <a:ext cx="6973888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eeld 2">
  <p:cSld name="2_Beeld 2">
    <p:bg>
      <p:bgPr>
        <a:solidFill>
          <a:schemeClr val="dk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38"/>
          <p:cNvGrpSpPr/>
          <p:nvPr/>
        </p:nvGrpSpPr>
        <p:grpSpPr>
          <a:xfrm>
            <a:off x="6023425" y="4633472"/>
            <a:ext cx="6815393" cy="3096965"/>
            <a:chOff x="165332" y="2778464"/>
            <a:chExt cx="9857215" cy="4479190"/>
          </a:xfrm>
        </p:grpSpPr>
        <p:sp>
          <p:nvSpPr>
            <p:cNvPr id="131" name="Google Shape;131;p38"/>
            <p:cNvSpPr/>
            <p:nvPr/>
          </p:nvSpPr>
          <p:spPr>
            <a:xfrm rot="-600000">
              <a:off x="3150573" y="3328343"/>
              <a:ext cx="6628912" cy="3379433"/>
            </a:xfrm>
            <a:prstGeom prst="roundRect">
              <a:avLst>
                <a:gd name="adj" fmla="val 966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2" name="Google Shape;132;p38"/>
            <p:cNvSpPr/>
            <p:nvPr/>
          </p:nvSpPr>
          <p:spPr>
            <a:xfrm rot="-600000">
              <a:off x="391811" y="3372600"/>
              <a:ext cx="4356933" cy="2989662"/>
            </a:xfrm>
            <a:prstGeom prst="roundRect">
              <a:avLst>
                <a:gd name="adj" fmla="val 14185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33" name="Google Shape;133;p3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064657" y="3853542"/>
              <a:ext cx="2845252" cy="13628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134;p3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939711" y="3863476"/>
              <a:ext cx="2855618" cy="7280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5" name="Google Shape;135;p38"/>
          <p:cNvSpPr txBox="1">
            <a:spLocks noGrp="1"/>
          </p:cNvSpPr>
          <p:nvPr>
            <p:ph type="title"/>
          </p:nvPr>
        </p:nvSpPr>
        <p:spPr>
          <a:xfrm>
            <a:off x="7344000" y="683999"/>
            <a:ext cx="4015573" cy="3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8"/>
          <p:cNvSpPr>
            <a:spLocks noGrp="1"/>
          </p:cNvSpPr>
          <p:nvPr>
            <p:ph type="pic" idx="2"/>
          </p:nvPr>
        </p:nvSpPr>
        <p:spPr>
          <a:xfrm>
            <a:off x="0" y="0"/>
            <a:ext cx="6973888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nker Normaal">
  <p:cSld name="Donker Normaal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1"/>
          <p:cNvSpPr/>
          <p:nvPr/>
        </p:nvSpPr>
        <p:spPr>
          <a:xfrm rot="-288502">
            <a:off x="-912945" y="-838410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" name="Google Shape;22;p21"/>
          <p:cNvSpPr txBox="1">
            <a:spLocks noGrp="1"/>
          </p:cNvSpPr>
          <p:nvPr>
            <p:ph type="title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sz="4000" b="1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body" idx="1"/>
          </p:nvPr>
        </p:nvSpPr>
        <p:spPr>
          <a:xfrm>
            <a:off x="842022" y="2088000"/>
            <a:ext cx="10510191" cy="418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211E5B"/>
              </a:buClr>
              <a:buSzPts val="2200"/>
              <a:buNone/>
              <a:defRPr sz="2200" b="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11E5B"/>
              </a:buClr>
              <a:buSzPts val="1800"/>
              <a:buChar char="•"/>
              <a:defRPr sz="1800" b="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11E5B"/>
              </a:buClr>
              <a:buSzPts val="1600"/>
              <a:buChar char="•"/>
              <a:defRPr sz="1600" b="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11E5B"/>
              </a:buClr>
              <a:buSzPts val="1400"/>
              <a:buChar char="•"/>
              <a:defRPr sz="1400" b="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11E5B"/>
              </a:buClr>
              <a:buSzPts val="1200"/>
              <a:buChar char="•"/>
              <a:defRPr sz="120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body" idx="2"/>
          </p:nvPr>
        </p:nvSpPr>
        <p:spPr>
          <a:xfrm>
            <a:off x="839788" y="1015719"/>
            <a:ext cx="10512425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5" name="Google Shape;2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26108" y="6082539"/>
            <a:ext cx="1052210" cy="50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eeld 2">
  <p:cSld name="3_Beeld 2">
    <p:bg>
      <p:bgPr>
        <a:solidFill>
          <a:schemeClr val="dk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39"/>
          <p:cNvGrpSpPr/>
          <p:nvPr/>
        </p:nvGrpSpPr>
        <p:grpSpPr>
          <a:xfrm>
            <a:off x="6023425" y="4633472"/>
            <a:ext cx="6815393" cy="3096965"/>
            <a:chOff x="165332" y="2778464"/>
            <a:chExt cx="9857215" cy="4479190"/>
          </a:xfrm>
        </p:grpSpPr>
        <p:sp>
          <p:nvSpPr>
            <p:cNvPr id="139" name="Google Shape;139;p39"/>
            <p:cNvSpPr/>
            <p:nvPr/>
          </p:nvSpPr>
          <p:spPr>
            <a:xfrm rot="-600000">
              <a:off x="3150573" y="3328343"/>
              <a:ext cx="6628912" cy="3379433"/>
            </a:xfrm>
            <a:prstGeom prst="roundRect">
              <a:avLst>
                <a:gd name="adj" fmla="val 966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0" name="Google Shape;140;p39"/>
            <p:cNvSpPr/>
            <p:nvPr/>
          </p:nvSpPr>
          <p:spPr>
            <a:xfrm rot="-600000">
              <a:off x="391811" y="3372600"/>
              <a:ext cx="4356933" cy="2989662"/>
            </a:xfrm>
            <a:prstGeom prst="roundRect">
              <a:avLst>
                <a:gd name="adj" fmla="val 14185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41" name="Google Shape;141;p3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064657" y="3853542"/>
              <a:ext cx="2845252" cy="13628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3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939711" y="3863476"/>
              <a:ext cx="2855618" cy="7280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3" name="Google Shape;143;p39"/>
          <p:cNvSpPr txBox="1">
            <a:spLocks noGrp="1"/>
          </p:cNvSpPr>
          <p:nvPr>
            <p:ph type="title"/>
          </p:nvPr>
        </p:nvSpPr>
        <p:spPr>
          <a:xfrm>
            <a:off x="7344000" y="683999"/>
            <a:ext cx="4015573" cy="3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9"/>
          <p:cNvSpPr>
            <a:spLocks noGrp="1"/>
          </p:cNvSpPr>
          <p:nvPr>
            <p:ph type="pic" idx="2"/>
          </p:nvPr>
        </p:nvSpPr>
        <p:spPr>
          <a:xfrm>
            <a:off x="0" y="0"/>
            <a:ext cx="6973888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jzonder 1">
  <p:cSld name="Bijzonder 1">
    <p:bg>
      <p:bgPr>
        <a:solidFill>
          <a:schemeClr val="l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0"/>
          <p:cNvSpPr/>
          <p:nvPr/>
        </p:nvSpPr>
        <p:spPr>
          <a:xfrm rot="-300000">
            <a:off x="-639066" y="1624366"/>
            <a:ext cx="7278735" cy="6003104"/>
          </a:xfrm>
          <a:prstGeom prst="roundRect">
            <a:avLst>
              <a:gd name="adj" fmla="val 545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7" name="Google Shape;147;p40"/>
          <p:cNvSpPr/>
          <p:nvPr/>
        </p:nvSpPr>
        <p:spPr>
          <a:xfrm rot="-300000">
            <a:off x="6034187" y="1330032"/>
            <a:ext cx="7724817" cy="6003104"/>
          </a:xfrm>
          <a:prstGeom prst="roundRect">
            <a:avLst>
              <a:gd name="adj" fmla="val 545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8" name="Google Shape;148;p40"/>
          <p:cNvSpPr txBox="1">
            <a:spLocks noGrp="1"/>
          </p:cNvSpPr>
          <p:nvPr>
            <p:ph type="title"/>
          </p:nvPr>
        </p:nvSpPr>
        <p:spPr>
          <a:xfrm>
            <a:off x="838200" y="334800"/>
            <a:ext cx="11000844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E5B"/>
              </a:buClr>
              <a:buSzPts val="4000"/>
              <a:buFont typeface="Century Gothic"/>
              <a:buNone/>
              <a:defRPr sz="4000" b="1" i="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0"/>
          <p:cNvSpPr txBox="1">
            <a:spLocks noGrp="1"/>
          </p:cNvSpPr>
          <p:nvPr>
            <p:ph type="body" idx="1"/>
          </p:nvPr>
        </p:nvSpPr>
        <p:spPr>
          <a:xfrm>
            <a:off x="6427851" y="2088000"/>
            <a:ext cx="5076000" cy="389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211E5B"/>
              </a:buClr>
              <a:buSzPts val="2200"/>
              <a:buNone/>
              <a:defRPr sz="2200" b="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11E5B"/>
              </a:buClr>
              <a:buSzPts val="1800"/>
              <a:buChar char="•"/>
              <a:defRPr sz="180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11E5B"/>
              </a:buClr>
              <a:buSzPts val="1600"/>
              <a:buChar char="•"/>
              <a:defRPr sz="160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11E5B"/>
              </a:buClr>
              <a:buSzPts val="1400"/>
              <a:buChar char="•"/>
              <a:defRPr sz="140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11E5B"/>
              </a:buClr>
              <a:buSzPts val="1200"/>
              <a:buChar char="•"/>
              <a:defRPr sz="120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40"/>
          <p:cNvSpPr txBox="1">
            <a:spLocks noGrp="1"/>
          </p:cNvSpPr>
          <p:nvPr>
            <p:ph type="body" idx="2"/>
          </p:nvPr>
        </p:nvSpPr>
        <p:spPr>
          <a:xfrm>
            <a:off x="842021" y="2087999"/>
            <a:ext cx="5076000" cy="3897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211E5B"/>
              </a:buClr>
              <a:buSzPts val="2200"/>
              <a:buNone/>
              <a:defRPr sz="2200" b="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11E5B"/>
              </a:buClr>
              <a:buSzPts val="1800"/>
              <a:buChar char="•"/>
              <a:defRPr sz="1800" b="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11E5B"/>
              </a:buClr>
              <a:buSzPts val="1600"/>
              <a:buChar char="•"/>
              <a:defRPr sz="1600" b="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11E5B"/>
              </a:buClr>
              <a:buSzPts val="1400"/>
              <a:buChar char="•"/>
              <a:defRPr sz="1400" b="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11E5B"/>
              </a:buClr>
              <a:buSzPts val="1200"/>
              <a:buChar char="•"/>
              <a:defRPr sz="120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51" name="Google Shape;151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26108" y="6082539"/>
            <a:ext cx="1052210" cy="5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40"/>
          <p:cNvSpPr txBox="1">
            <a:spLocks noGrp="1"/>
          </p:cNvSpPr>
          <p:nvPr>
            <p:ph type="body" idx="3"/>
          </p:nvPr>
        </p:nvSpPr>
        <p:spPr>
          <a:xfrm>
            <a:off x="838200" y="1015201"/>
            <a:ext cx="10514013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jzonder 3">
  <p:cSld name="Bijzonder 3">
    <p:bg>
      <p:bgPr>
        <a:solidFill>
          <a:schemeClr val="lt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2"/>
          <p:cNvSpPr/>
          <p:nvPr/>
        </p:nvSpPr>
        <p:spPr>
          <a:xfrm rot="-288502">
            <a:off x="-912945" y="-926512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5" name="Google Shape;155;p42"/>
          <p:cNvSpPr txBox="1">
            <a:spLocks noGrp="1"/>
          </p:cNvSpPr>
          <p:nvPr>
            <p:ph type="title"/>
          </p:nvPr>
        </p:nvSpPr>
        <p:spPr>
          <a:xfrm>
            <a:off x="838200" y="334800"/>
            <a:ext cx="10514013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E5B"/>
              </a:buClr>
              <a:buSzPts val="4000"/>
              <a:buFont typeface="Century Gothic"/>
              <a:buNone/>
              <a:defRPr sz="4000" b="1" i="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42"/>
          <p:cNvSpPr txBox="1">
            <a:spLocks noGrp="1"/>
          </p:cNvSpPr>
          <p:nvPr>
            <p:ph type="body" idx="1"/>
          </p:nvPr>
        </p:nvSpPr>
        <p:spPr>
          <a:xfrm>
            <a:off x="842022" y="2340000"/>
            <a:ext cx="5141299" cy="3865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211E5B"/>
              </a:buClr>
              <a:buSzPts val="2200"/>
              <a:buNone/>
              <a:defRPr sz="2200" b="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11E5B"/>
              </a:buClr>
              <a:buSzPts val="1800"/>
              <a:buChar char="•"/>
              <a:defRPr sz="180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11E5B"/>
              </a:buClr>
              <a:buSzPts val="1600"/>
              <a:buChar char="•"/>
              <a:defRPr sz="160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11E5B"/>
              </a:buClr>
              <a:buSzPts val="1400"/>
              <a:buChar char="•"/>
              <a:defRPr sz="140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11E5B"/>
              </a:buClr>
              <a:buSzPts val="1200"/>
              <a:buChar char="•"/>
              <a:defRPr sz="120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42"/>
          <p:cNvSpPr/>
          <p:nvPr/>
        </p:nvSpPr>
        <p:spPr>
          <a:xfrm rot="-300000">
            <a:off x="6238193" y="1529517"/>
            <a:ext cx="6694029" cy="4114954"/>
          </a:xfrm>
          <a:prstGeom prst="roundRect">
            <a:avLst>
              <a:gd name="adj" fmla="val 8391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8" name="Google Shape;158;p42"/>
          <p:cNvSpPr txBox="1">
            <a:spLocks noGrp="1"/>
          </p:cNvSpPr>
          <p:nvPr>
            <p:ph type="body" idx="2"/>
          </p:nvPr>
        </p:nvSpPr>
        <p:spPr>
          <a:xfrm>
            <a:off x="7246722" y="2340000"/>
            <a:ext cx="3881721" cy="2876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211E5B"/>
              </a:buClr>
              <a:buSzPts val="2200"/>
              <a:buNone/>
              <a:defRPr sz="2200" b="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11E5B"/>
              </a:buClr>
              <a:buSzPts val="1800"/>
              <a:buChar char="•"/>
              <a:defRPr sz="1800" b="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11E5B"/>
              </a:buClr>
              <a:buSzPts val="1600"/>
              <a:buChar char="•"/>
              <a:defRPr sz="1600" b="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11E5B"/>
              </a:buClr>
              <a:buSzPts val="1400"/>
              <a:buChar char="•"/>
              <a:defRPr sz="1400" b="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11E5B"/>
              </a:buClr>
              <a:buSzPts val="1200"/>
              <a:buChar char="•"/>
              <a:defRPr sz="120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59" name="Google Shape;159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26108" y="6082539"/>
            <a:ext cx="1052210" cy="5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42"/>
          <p:cNvSpPr txBox="1">
            <a:spLocks noGrp="1"/>
          </p:cNvSpPr>
          <p:nvPr>
            <p:ph type="body" idx="3"/>
          </p:nvPr>
        </p:nvSpPr>
        <p:spPr>
          <a:xfrm>
            <a:off x="839788" y="1015719"/>
            <a:ext cx="10512425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t Leeg">
  <p:cSld name="Wit Leeg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3"/>
          <p:cNvSpPr txBox="1">
            <a:spLocks noGrp="1"/>
          </p:cNvSpPr>
          <p:nvPr>
            <p:ph type="title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E5B"/>
              </a:buClr>
              <a:buSzPts val="4000"/>
              <a:buFont typeface="Century Gothic"/>
              <a:buNone/>
              <a:defRPr sz="4000" b="1" i="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43"/>
          <p:cNvSpPr txBox="1">
            <a:spLocks noGrp="1"/>
          </p:cNvSpPr>
          <p:nvPr>
            <p:ph type="body" idx="1"/>
          </p:nvPr>
        </p:nvSpPr>
        <p:spPr>
          <a:xfrm>
            <a:off x="839788" y="1015719"/>
            <a:ext cx="10512425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64" name="Google Shape;164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26108" y="6082539"/>
            <a:ext cx="1052210" cy="50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eeld Breed">
  <p:cSld name="Beeld Breed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4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51888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pic>
        <p:nvPicPr>
          <p:cNvPr id="167" name="Google Shape;167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26108" y="6082539"/>
            <a:ext cx="1052210" cy="50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eeld 2">
  <p:cSld name="Beeld 2">
    <p:bg>
      <p:bgPr>
        <a:solidFill>
          <a:schemeClr val="dk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22"/>
          <p:cNvGrpSpPr/>
          <p:nvPr/>
        </p:nvGrpSpPr>
        <p:grpSpPr>
          <a:xfrm>
            <a:off x="6023425" y="4633472"/>
            <a:ext cx="6815393" cy="3096965"/>
            <a:chOff x="165332" y="2778464"/>
            <a:chExt cx="9857215" cy="4479190"/>
          </a:xfrm>
        </p:grpSpPr>
        <p:sp>
          <p:nvSpPr>
            <p:cNvPr id="28" name="Google Shape;28;p22"/>
            <p:cNvSpPr/>
            <p:nvPr/>
          </p:nvSpPr>
          <p:spPr>
            <a:xfrm rot="-600000">
              <a:off x="3150573" y="3328343"/>
              <a:ext cx="6628912" cy="3379433"/>
            </a:xfrm>
            <a:prstGeom prst="roundRect">
              <a:avLst>
                <a:gd name="adj" fmla="val 966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" name="Google Shape;29;p22"/>
            <p:cNvSpPr/>
            <p:nvPr/>
          </p:nvSpPr>
          <p:spPr>
            <a:xfrm rot="-600000">
              <a:off x="391811" y="3372600"/>
              <a:ext cx="4356933" cy="2989662"/>
            </a:xfrm>
            <a:prstGeom prst="roundRect">
              <a:avLst>
                <a:gd name="adj" fmla="val 14185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30" name="Google Shape;30;p2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064657" y="3853542"/>
              <a:ext cx="2845252" cy="13628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31;p2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939711" y="3863476"/>
              <a:ext cx="2855618" cy="7280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7344000" y="683999"/>
            <a:ext cx="4015573" cy="3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>
            <a:spLocks noGrp="1"/>
          </p:cNvSpPr>
          <p:nvPr>
            <p:ph type="pic" idx="2"/>
          </p:nvPr>
        </p:nvSpPr>
        <p:spPr>
          <a:xfrm>
            <a:off x="0" y="0"/>
            <a:ext cx="6973888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 Speciaal Leeg">
  <p:cSld name="1_Dia Speciaal Leeg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5"/>
          <p:cNvSpPr/>
          <p:nvPr/>
        </p:nvSpPr>
        <p:spPr>
          <a:xfrm rot="-288502">
            <a:off x="-912945" y="-838410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36;p65"/>
          <p:cNvSpPr txBox="1">
            <a:spLocks noGrp="1"/>
          </p:cNvSpPr>
          <p:nvPr>
            <p:ph type="title"/>
          </p:nvPr>
        </p:nvSpPr>
        <p:spPr>
          <a:xfrm>
            <a:off x="838200" y="333375"/>
            <a:ext cx="1051401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 b="1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5"/>
          <p:cNvSpPr txBox="1">
            <a:spLocks noGrp="1"/>
          </p:cNvSpPr>
          <p:nvPr>
            <p:ph type="body" idx="1"/>
          </p:nvPr>
        </p:nvSpPr>
        <p:spPr>
          <a:xfrm>
            <a:off x="839789" y="1015200"/>
            <a:ext cx="10512424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SzPts val="22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30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8" name="Google Shape;38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26108" y="6082539"/>
            <a:ext cx="1052210" cy="50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 Speciaal Leeg">
  <p:cSld name="Dia Speciaal Leeg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4"/>
          <p:cNvSpPr/>
          <p:nvPr/>
        </p:nvSpPr>
        <p:spPr>
          <a:xfrm rot="-288502">
            <a:off x="-912945" y="-838410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838200" y="333375"/>
            <a:ext cx="1051401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sz="4000" b="1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1"/>
          </p:nvPr>
        </p:nvSpPr>
        <p:spPr>
          <a:xfrm>
            <a:off x="839789" y="1015200"/>
            <a:ext cx="10512424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3" name="Google Shape;4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26108" y="6082539"/>
            <a:ext cx="1052210" cy="50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cht Leeg">
  <p:cSld name="Licht Leeg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/>
          <p:nvPr/>
        </p:nvSpPr>
        <p:spPr>
          <a:xfrm rot="-288502">
            <a:off x="-912945" y="-838410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1"/>
          </p:nvPr>
        </p:nvSpPr>
        <p:spPr>
          <a:xfrm>
            <a:off x="839788" y="1015719"/>
            <a:ext cx="10512425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8" name="Google Shape;4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26108" y="6082539"/>
            <a:ext cx="1052210" cy="50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eeld 1">
  <p:cSld name="Beeld 1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26"/>
          <p:cNvGrpSpPr/>
          <p:nvPr/>
        </p:nvGrpSpPr>
        <p:grpSpPr>
          <a:xfrm>
            <a:off x="6023425" y="4632532"/>
            <a:ext cx="6821617" cy="3102950"/>
            <a:chOff x="165332" y="2777105"/>
            <a:chExt cx="9866216" cy="4487846"/>
          </a:xfrm>
        </p:grpSpPr>
        <p:sp>
          <p:nvSpPr>
            <p:cNvPr id="51" name="Google Shape;51;p26"/>
            <p:cNvSpPr/>
            <p:nvPr/>
          </p:nvSpPr>
          <p:spPr>
            <a:xfrm rot="-600000">
              <a:off x="3151158" y="3327607"/>
              <a:ext cx="6636744" cy="3386841"/>
            </a:xfrm>
            <a:prstGeom prst="roundRect">
              <a:avLst>
                <a:gd name="adj" fmla="val 966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2" name="Google Shape;52;p26"/>
            <p:cNvSpPr/>
            <p:nvPr/>
          </p:nvSpPr>
          <p:spPr>
            <a:xfrm rot="-600000">
              <a:off x="391811" y="3372600"/>
              <a:ext cx="4356933" cy="2989662"/>
            </a:xfrm>
            <a:prstGeom prst="roundRect">
              <a:avLst>
                <a:gd name="adj" fmla="val 14185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53" name="Google Shape;53;p2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064657" y="3853542"/>
              <a:ext cx="2845252" cy="13628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Google Shape;54;p2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939711" y="3863476"/>
              <a:ext cx="2855618" cy="7280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5" name="Google Shape;55;p26"/>
          <p:cNvSpPr txBox="1">
            <a:spLocks noGrp="1"/>
          </p:cNvSpPr>
          <p:nvPr>
            <p:ph type="title"/>
          </p:nvPr>
        </p:nvSpPr>
        <p:spPr>
          <a:xfrm>
            <a:off x="7344000" y="684000"/>
            <a:ext cx="4015573" cy="3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>
            <a:spLocks noGrp="1"/>
          </p:cNvSpPr>
          <p:nvPr>
            <p:ph type="pic" idx="2"/>
          </p:nvPr>
        </p:nvSpPr>
        <p:spPr>
          <a:xfrm>
            <a:off x="0" y="0"/>
            <a:ext cx="6973888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cht Normaal">
  <p:cSld name="Licht Normaa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7"/>
          <p:cNvSpPr/>
          <p:nvPr/>
        </p:nvSpPr>
        <p:spPr>
          <a:xfrm rot="-288502">
            <a:off x="-912945" y="-838410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59;p27"/>
          <p:cNvSpPr txBox="1">
            <a:spLocks noGrp="1"/>
          </p:cNvSpPr>
          <p:nvPr>
            <p:ph type="title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body" idx="1"/>
          </p:nvPr>
        </p:nvSpPr>
        <p:spPr>
          <a:xfrm>
            <a:off x="842022" y="2232000"/>
            <a:ext cx="10510191" cy="418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211E5B"/>
              </a:buClr>
              <a:buSzPts val="2200"/>
              <a:buNone/>
              <a:defRPr sz="2200" b="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11E5B"/>
              </a:buClr>
              <a:buSzPts val="1800"/>
              <a:buChar char="•"/>
              <a:defRPr sz="180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11E5B"/>
              </a:buClr>
              <a:buSzPts val="1600"/>
              <a:buChar char="•"/>
              <a:defRPr sz="160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11E5B"/>
              </a:buClr>
              <a:buSzPts val="1400"/>
              <a:buChar char="•"/>
              <a:defRPr sz="140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11E5B"/>
              </a:buClr>
              <a:buSzPts val="1200"/>
              <a:buChar char="•"/>
              <a:defRPr sz="120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body" idx="2"/>
          </p:nvPr>
        </p:nvSpPr>
        <p:spPr>
          <a:xfrm>
            <a:off x="839788" y="1015719"/>
            <a:ext cx="10512425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2" name="Google Shape;62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26108" y="6082539"/>
            <a:ext cx="1052210" cy="50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cht Dubbel">
  <p:cSld name="Licht Dubbel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8"/>
          <p:cNvSpPr/>
          <p:nvPr/>
        </p:nvSpPr>
        <p:spPr>
          <a:xfrm rot="-288502">
            <a:off x="-912945" y="-926512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" name="Google Shape;65;p28"/>
          <p:cNvSpPr txBox="1">
            <a:spLocks noGrp="1"/>
          </p:cNvSpPr>
          <p:nvPr>
            <p:ph type="title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body" idx="1"/>
          </p:nvPr>
        </p:nvSpPr>
        <p:spPr>
          <a:xfrm>
            <a:off x="842022" y="2088000"/>
            <a:ext cx="4860000" cy="418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211E5B"/>
              </a:buClr>
              <a:buSzPts val="2200"/>
              <a:buNone/>
              <a:defRPr sz="2200" b="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11E5B"/>
              </a:buClr>
              <a:buSzPts val="1800"/>
              <a:buChar char="•"/>
              <a:defRPr sz="1800" b="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11E5B"/>
              </a:buClr>
              <a:buSzPts val="1600"/>
              <a:buChar char="•"/>
              <a:defRPr sz="1600" b="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11E5B"/>
              </a:buClr>
              <a:buSzPts val="1400"/>
              <a:buChar char="•"/>
              <a:defRPr sz="1400" b="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11E5B"/>
              </a:buClr>
              <a:buSzPts val="1200"/>
              <a:buChar char="•"/>
              <a:defRPr sz="120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body" idx="2"/>
          </p:nvPr>
        </p:nvSpPr>
        <p:spPr>
          <a:xfrm>
            <a:off x="839788" y="1015719"/>
            <a:ext cx="10512425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body" idx="3"/>
          </p:nvPr>
        </p:nvSpPr>
        <p:spPr>
          <a:xfrm>
            <a:off x="6510300" y="2088000"/>
            <a:ext cx="4860000" cy="418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211E5B"/>
              </a:buClr>
              <a:buSzPts val="2200"/>
              <a:buNone/>
              <a:defRPr sz="2200" b="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11E5B"/>
              </a:buClr>
              <a:buSzPts val="1800"/>
              <a:buChar char="•"/>
              <a:defRPr sz="1800" b="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11E5B"/>
              </a:buClr>
              <a:buSzPts val="1600"/>
              <a:buChar char="•"/>
              <a:defRPr sz="1600" b="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11E5B"/>
              </a:buClr>
              <a:buSzPts val="1400"/>
              <a:buChar char="•"/>
              <a:defRPr sz="1400" b="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11E5B"/>
              </a:buClr>
              <a:buSzPts val="1200"/>
              <a:buChar char="•"/>
              <a:defRPr sz="1200">
                <a:solidFill>
                  <a:srgbClr val="211E5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9" name="Google Shape;69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26108" y="6082539"/>
            <a:ext cx="1052210" cy="50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9788" y="335446"/>
            <a:ext cx="105156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800" y="182520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210">
          <p15:clr>
            <a:srgbClr val="F26B43"/>
          </p15:clr>
        </p15:guide>
        <p15:guide id="4" pos="211">
          <p15:clr>
            <a:srgbClr val="F26B43"/>
          </p15:clr>
        </p15:guide>
        <p15:guide id="5" pos="7469">
          <p15:clr>
            <a:srgbClr val="F26B43"/>
          </p15:clr>
        </p15:guide>
        <p15:guide id="6" pos="529">
          <p15:clr>
            <a:srgbClr val="F26B43"/>
          </p15:clr>
        </p15:guide>
        <p15:guide id="7" pos="715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hyperlink" Target="http://www.aeno.nl/" TargetMode="External"/><Relationship Id="rId7" Type="http://schemas.openxmlformats.org/officeDocument/2006/relationships/hyperlink" Target="http://www.tinyurl.com/JDR-Nieuws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aeno.nl/nieuwsbrieven" TargetMode="External"/><Relationship Id="rId11" Type="http://schemas.openxmlformats.org/officeDocument/2006/relationships/image" Target="../media/image47.png"/><Relationship Id="rId5" Type="http://schemas.openxmlformats.org/officeDocument/2006/relationships/hyperlink" Target="https://www.aeno.nl/agenda" TargetMode="External"/><Relationship Id="rId10" Type="http://schemas.openxmlformats.org/officeDocument/2006/relationships/image" Target="../media/image46.png"/><Relationship Id="rId4" Type="http://schemas.openxmlformats.org/officeDocument/2006/relationships/hyperlink" Target="http://www.aeno.nl/communities" TargetMode="External"/><Relationship Id="rId9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"/>
          <p:cNvSpPr txBox="1">
            <a:spLocks noGrp="1"/>
          </p:cNvSpPr>
          <p:nvPr>
            <p:ph type="ctrTitle" idx="4294967295"/>
          </p:nvPr>
        </p:nvSpPr>
        <p:spPr>
          <a:xfrm>
            <a:off x="792700" y="248556"/>
            <a:ext cx="10606500" cy="25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nl-NL"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Werkdruk in beeld: de belangrijkste inzichten per webinar</a:t>
            </a:r>
            <a:endParaRPr sz="3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"/>
          <p:cNvSpPr txBox="1">
            <a:spLocks noGrp="1"/>
          </p:cNvSpPr>
          <p:nvPr>
            <p:ph type="body" idx="1"/>
          </p:nvPr>
        </p:nvSpPr>
        <p:spPr>
          <a:xfrm>
            <a:off x="838201" y="2969545"/>
            <a:ext cx="5833829" cy="230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nl-NL"/>
              <a:t>Fenne van den Bos en Donald Meulensteen</a:t>
            </a:r>
            <a:endParaRPr/>
          </a:p>
        </p:txBody>
      </p:sp>
      <p:sp>
        <p:nvSpPr>
          <p:cNvPr id="175" name="Google Shape;175;p1"/>
          <p:cNvSpPr txBox="1">
            <a:spLocks noGrp="1"/>
          </p:cNvSpPr>
          <p:nvPr>
            <p:ph type="body" idx="2"/>
          </p:nvPr>
        </p:nvSpPr>
        <p:spPr>
          <a:xfrm>
            <a:off x="831851" y="3271170"/>
            <a:ext cx="5833829" cy="230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nl-NL"/>
              <a:t>3 december 2024 </a:t>
            </a:r>
            <a:endParaRPr/>
          </a:p>
        </p:txBody>
      </p:sp>
      <p:sp>
        <p:nvSpPr>
          <p:cNvPr id="176" name="Google Shape;176;p1"/>
          <p:cNvSpPr txBox="1"/>
          <p:nvPr/>
        </p:nvSpPr>
        <p:spPr>
          <a:xfrm>
            <a:off x="4974336" y="8814816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8"/>
          <p:cNvSpPr txBox="1">
            <a:spLocks noGrp="1"/>
          </p:cNvSpPr>
          <p:nvPr>
            <p:ph type="title"/>
          </p:nvPr>
        </p:nvSpPr>
        <p:spPr>
          <a:xfrm>
            <a:off x="837238" y="199035"/>
            <a:ext cx="105141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nl-NL"/>
              <a:t>De buffer strategie</a:t>
            </a:r>
            <a:endParaRPr/>
          </a:p>
        </p:txBody>
      </p:sp>
      <p:sp>
        <p:nvSpPr>
          <p:cNvPr id="240" name="Google Shape;240;p48"/>
          <p:cNvSpPr txBox="1">
            <a:spLocks noGrp="1"/>
          </p:cNvSpPr>
          <p:nvPr>
            <p:ph type="body" idx="1"/>
          </p:nvPr>
        </p:nvSpPr>
        <p:spPr>
          <a:xfrm>
            <a:off x="809542" y="1023872"/>
            <a:ext cx="105123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None/>
            </a:pPr>
            <a:r>
              <a:rPr lang="nl-NL">
                <a:solidFill>
                  <a:schemeClr val="lt1"/>
                </a:solidFill>
              </a:rPr>
              <a:t>Maar met welke hulpbron dan?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41" name="Google Shape;241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6285" y="2089460"/>
            <a:ext cx="4472772" cy="4697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98314" y="2262699"/>
            <a:ext cx="4300396" cy="4543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9"/>
          <p:cNvSpPr txBox="1">
            <a:spLocks noGrp="1"/>
          </p:cNvSpPr>
          <p:nvPr>
            <p:ph type="title"/>
          </p:nvPr>
        </p:nvSpPr>
        <p:spPr>
          <a:xfrm>
            <a:off x="837238" y="199035"/>
            <a:ext cx="105141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nl-NL"/>
              <a:t>De buffer strategie</a:t>
            </a:r>
            <a:endParaRPr/>
          </a:p>
        </p:txBody>
      </p:sp>
      <p:sp>
        <p:nvSpPr>
          <p:cNvPr id="248" name="Google Shape;248;p49"/>
          <p:cNvSpPr txBox="1">
            <a:spLocks noGrp="1"/>
          </p:cNvSpPr>
          <p:nvPr>
            <p:ph type="body" idx="1"/>
          </p:nvPr>
        </p:nvSpPr>
        <p:spPr>
          <a:xfrm>
            <a:off x="809542" y="1023872"/>
            <a:ext cx="105123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None/>
            </a:pPr>
            <a:r>
              <a:rPr lang="nl-NL">
                <a:solidFill>
                  <a:schemeClr val="lt1"/>
                </a:solidFill>
              </a:rPr>
              <a:t>Maar met welke hulpbron dan?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49" name="Google Shape;249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6285" y="2089460"/>
            <a:ext cx="4472772" cy="4697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78994" y="2449577"/>
            <a:ext cx="4208698" cy="4456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6"/>
          <p:cNvSpPr txBox="1"/>
          <p:nvPr/>
        </p:nvSpPr>
        <p:spPr>
          <a:xfrm>
            <a:off x="842022" y="1336432"/>
            <a:ext cx="10510191" cy="5083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6"/>
          <p:cNvSpPr txBox="1">
            <a:spLocks noGrp="1"/>
          </p:cNvSpPr>
          <p:nvPr>
            <p:ph type="title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nl-NL">
                <a:solidFill>
                  <a:schemeClr val="lt1"/>
                </a:solidFill>
              </a:rPr>
              <a:t>De BOOST strategie</a:t>
            </a:r>
            <a:endParaRPr/>
          </a:p>
        </p:txBody>
      </p:sp>
      <p:pic>
        <p:nvPicPr>
          <p:cNvPr id="257" name="Google Shape;25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891" y="1778557"/>
            <a:ext cx="11308260" cy="2813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0"/>
          <p:cNvSpPr txBox="1"/>
          <p:nvPr/>
        </p:nvSpPr>
        <p:spPr>
          <a:xfrm>
            <a:off x="842022" y="1336432"/>
            <a:ext cx="10510191" cy="5083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50"/>
          <p:cNvSpPr txBox="1">
            <a:spLocks noGrp="1"/>
          </p:cNvSpPr>
          <p:nvPr>
            <p:ph type="title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nl-NL">
                <a:solidFill>
                  <a:schemeClr val="lt1"/>
                </a:solidFill>
              </a:rPr>
              <a:t>De BOOSTER strategie</a:t>
            </a:r>
            <a:endParaRPr/>
          </a:p>
        </p:txBody>
      </p:sp>
      <p:pic>
        <p:nvPicPr>
          <p:cNvPr id="264" name="Google Shape;264;p50" descr="Afbeelding met tekst, schermopname, Lettertype, logo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1"/>
          <p:cNvSpPr txBox="1"/>
          <p:nvPr/>
        </p:nvSpPr>
        <p:spPr>
          <a:xfrm>
            <a:off x="724033" y="674451"/>
            <a:ext cx="10510191" cy="5083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96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Zoek iemand op die je niet kent en bespreek met elkaar:</a:t>
            </a:r>
            <a:endParaRPr sz="24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9687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Maak jij gebruik van de buffer en/of de boost strategie in de teams waar je mee werkt? </a:t>
            </a:r>
            <a:endParaRPr/>
          </a:p>
          <a:p>
            <a:pPr marL="457200" marR="0" lvl="0" indent="-457200" algn="l" rtl="0">
              <a:lnSpc>
                <a:spcPct val="19687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Zo ja: aan welk voorbeeld moet je meteen denken als het gaat over het succesvol toepassen van een van deze strategieën? </a:t>
            </a:r>
            <a:endParaRPr/>
          </a:p>
          <a:p>
            <a:pPr marL="457200" marR="0" lvl="0" indent="-457200" algn="l" rtl="0">
              <a:lnSpc>
                <a:spcPct val="19687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Indien nee: kun je een voorbeeld bedenken waarin je dit eens uit zou kunnen proberen?</a:t>
            </a:r>
            <a:endParaRPr sz="24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1168f5f5ed_0_17"/>
          <p:cNvSpPr txBox="1">
            <a:spLocks noGrp="1"/>
          </p:cNvSpPr>
          <p:nvPr>
            <p:ph type="title"/>
          </p:nvPr>
        </p:nvSpPr>
        <p:spPr>
          <a:xfrm>
            <a:off x="838200" y="333375"/>
            <a:ext cx="105141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nl-NL"/>
              <a:t>Teammodel van bevlogenheid</a:t>
            </a:r>
            <a:endParaRPr/>
          </a:p>
        </p:txBody>
      </p:sp>
      <p:sp>
        <p:nvSpPr>
          <p:cNvPr id="275" name="Google Shape;275;g31168f5f5ed_0_17"/>
          <p:cNvSpPr txBox="1">
            <a:spLocks noGrp="1"/>
          </p:cNvSpPr>
          <p:nvPr>
            <p:ph type="body" idx="1"/>
          </p:nvPr>
        </p:nvSpPr>
        <p:spPr>
          <a:xfrm>
            <a:off x="839038" y="1053369"/>
            <a:ext cx="105123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None/>
            </a:pPr>
            <a:r>
              <a:rPr lang="nl-NL">
                <a:solidFill>
                  <a:schemeClr val="lt1"/>
                </a:solidFill>
              </a:rPr>
              <a:t>Webinar 2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76" name="Google Shape;276;g31168f5f5ed_0_17" descr="Afbeelding met tekst, diagram, Lettertype, schermopname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 t="29947" b="18818"/>
          <a:stretch/>
        </p:blipFill>
        <p:spPr>
          <a:xfrm>
            <a:off x="1480086" y="2010086"/>
            <a:ext cx="9230240" cy="4729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2"/>
          <p:cNvSpPr txBox="1">
            <a:spLocks noGrp="1"/>
          </p:cNvSpPr>
          <p:nvPr>
            <p:ph type="title"/>
          </p:nvPr>
        </p:nvSpPr>
        <p:spPr>
          <a:xfrm>
            <a:off x="838200" y="333375"/>
            <a:ext cx="105141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nl-NL"/>
              <a:t>Teammodel van bevlogenheid</a:t>
            </a:r>
            <a:endParaRPr/>
          </a:p>
        </p:txBody>
      </p:sp>
      <p:sp>
        <p:nvSpPr>
          <p:cNvPr id="282" name="Google Shape;282;p52"/>
          <p:cNvSpPr txBox="1">
            <a:spLocks noGrp="1"/>
          </p:cNvSpPr>
          <p:nvPr>
            <p:ph type="body" idx="1"/>
          </p:nvPr>
        </p:nvSpPr>
        <p:spPr>
          <a:xfrm>
            <a:off x="839038" y="1053369"/>
            <a:ext cx="105123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None/>
            </a:pPr>
            <a:r>
              <a:rPr lang="nl-NL">
                <a:solidFill>
                  <a:schemeClr val="lt1"/>
                </a:solidFill>
              </a:rPr>
              <a:t>Bevlogenheid werkt aanstekelijk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83" name="Google Shape;283;p52" descr="Afbeelding met tekening, schets, tekenfilm, Graphics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 l="7987" t="15555" r="8040" b="16523"/>
          <a:stretch/>
        </p:blipFill>
        <p:spPr>
          <a:xfrm>
            <a:off x="349952" y="2258746"/>
            <a:ext cx="3104444" cy="2511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52" descr="Afbeelding met kleding, schoeisel, person, persoon&#10;&#10;Automatisch gegenereerde beschrijving"/>
          <p:cNvPicPr preferRelativeResize="0"/>
          <p:nvPr/>
        </p:nvPicPr>
        <p:blipFill rotWithShape="1">
          <a:blip r:embed="rId4">
            <a:alphaModFix/>
          </a:blip>
          <a:srcRect l="15291" t="16412" r="15291" b="18371"/>
          <a:stretch/>
        </p:blipFill>
        <p:spPr>
          <a:xfrm>
            <a:off x="3815639" y="1785081"/>
            <a:ext cx="3499559" cy="3287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52" descr="Afbeelding met tekening, schets, Kinderkunst, tekst&#10;&#10;Automatisch gegenereerde beschrijving"/>
          <p:cNvPicPr preferRelativeResize="0"/>
          <p:nvPr/>
        </p:nvPicPr>
        <p:blipFill rotWithShape="1">
          <a:blip r:embed="rId5">
            <a:alphaModFix/>
          </a:blip>
          <a:srcRect l="12157" t="19826" r="10363" b="19937"/>
          <a:stretch/>
        </p:blipFill>
        <p:spPr>
          <a:xfrm>
            <a:off x="7676441" y="1999402"/>
            <a:ext cx="3677630" cy="285919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52"/>
          <p:cNvSpPr txBox="1"/>
          <p:nvPr/>
        </p:nvSpPr>
        <p:spPr>
          <a:xfrm>
            <a:off x="922578" y="5257506"/>
            <a:ext cx="19593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nl-NL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Cognitief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nl-NL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52"/>
          <p:cNvSpPr txBox="1"/>
          <p:nvPr/>
        </p:nvSpPr>
        <p:spPr>
          <a:xfrm>
            <a:off x="4463193" y="5257506"/>
            <a:ext cx="22044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nl-NL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Motivatie proces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52"/>
          <p:cNvSpPr txBox="1"/>
          <p:nvPr/>
        </p:nvSpPr>
        <p:spPr>
          <a:xfrm>
            <a:off x="8249067" y="5257506"/>
            <a:ext cx="27816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nl-NL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Omgaan met emoties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9"/>
          <p:cNvSpPr txBox="1">
            <a:spLocks noGrp="1"/>
          </p:cNvSpPr>
          <p:nvPr>
            <p:ph type="title"/>
          </p:nvPr>
        </p:nvSpPr>
        <p:spPr>
          <a:xfrm>
            <a:off x="838200" y="333375"/>
            <a:ext cx="105141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nl-NL"/>
              <a:t>Draagvlak creëren</a:t>
            </a:r>
            <a:endParaRPr/>
          </a:p>
        </p:txBody>
      </p:sp>
      <p:sp>
        <p:nvSpPr>
          <p:cNvPr id="295" name="Google Shape;295;p9"/>
          <p:cNvSpPr txBox="1">
            <a:spLocks noGrp="1"/>
          </p:cNvSpPr>
          <p:nvPr>
            <p:ph type="body" idx="1"/>
          </p:nvPr>
        </p:nvSpPr>
        <p:spPr>
          <a:xfrm>
            <a:off x="839788" y="1015719"/>
            <a:ext cx="105123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NL"/>
              <a:t>Webinar 3</a:t>
            </a:r>
            <a:endParaRPr/>
          </a:p>
        </p:txBody>
      </p:sp>
      <p:pic>
        <p:nvPicPr>
          <p:cNvPr id="296" name="Google Shape;29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888119"/>
            <a:ext cx="11887199" cy="3520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3"/>
          <p:cNvSpPr txBox="1">
            <a:spLocks noGrp="1"/>
          </p:cNvSpPr>
          <p:nvPr>
            <p:ph type="title"/>
          </p:nvPr>
        </p:nvSpPr>
        <p:spPr>
          <a:xfrm>
            <a:off x="838200" y="333375"/>
            <a:ext cx="105141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nl-NL"/>
              <a:t>Stakeholder 1: de directie</a:t>
            </a:r>
            <a:endParaRPr/>
          </a:p>
        </p:txBody>
      </p:sp>
      <p:sp>
        <p:nvSpPr>
          <p:cNvPr id="303" name="Google Shape;303;p53"/>
          <p:cNvSpPr txBox="1">
            <a:spLocks noGrp="1"/>
          </p:cNvSpPr>
          <p:nvPr>
            <p:ph type="body" idx="1"/>
          </p:nvPr>
        </p:nvSpPr>
        <p:spPr>
          <a:xfrm>
            <a:off x="839788" y="1015719"/>
            <a:ext cx="105123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NL"/>
              <a:t>Webinar 3</a:t>
            </a:r>
            <a:endParaRPr/>
          </a:p>
        </p:txBody>
      </p:sp>
      <p:pic>
        <p:nvPicPr>
          <p:cNvPr id="304" name="Google Shape;304;p53" descr="Afbeelding met schermopname, cirkel, Graphics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0" y="1714500"/>
            <a:ext cx="6096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53" descr="Afbeelding met schermopname, tekenfilm, tekst&#10;&#10;Automatisch gegenereerde beschrijv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10350" y="1714500"/>
            <a:ext cx="6096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53" descr="Afbeelding met schermopname, Graphics, symbool, ontwerp&#10;&#10;Automatisch gegenereerde beschrijv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666750" y="1714500"/>
            <a:ext cx="6096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53"/>
          <p:cNvSpPr txBox="1"/>
          <p:nvPr/>
        </p:nvSpPr>
        <p:spPr>
          <a:xfrm>
            <a:off x="1013758" y="4946276"/>
            <a:ext cx="27432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Morele argumenten</a:t>
            </a:r>
            <a:endParaRPr sz="20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8" name="Google Shape;308;p53"/>
          <p:cNvSpPr txBox="1"/>
          <p:nvPr/>
        </p:nvSpPr>
        <p:spPr>
          <a:xfrm>
            <a:off x="4728508" y="4946276"/>
            <a:ext cx="2743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Bedrijfsmatige argumenten</a:t>
            </a:r>
            <a:endParaRPr sz="20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9" name="Google Shape;309;p53"/>
          <p:cNvSpPr txBox="1"/>
          <p:nvPr/>
        </p:nvSpPr>
        <p:spPr>
          <a:xfrm>
            <a:off x="8290858" y="4946276"/>
            <a:ext cx="27432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Juridische en compliance argumenten</a:t>
            </a:r>
            <a:endParaRPr sz="20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4"/>
          <p:cNvSpPr txBox="1">
            <a:spLocks noGrp="1"/>
          </p:cNvSpPr>
          <p:nvPr>
            <p:ph type="title"/>
          </p:nvPr>
        </p:nvSpPr>
        <p:spPr>
          <a:xfrm>
            <a:off x="838200" y="333375"/>
            <a:ext cx="105141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nl-NL"/>
              <a:t>Stakeholder 2: de OR</a:t>
            </a:r>
            <a:endParaRPr/>
          </a:p>
        </p:txBody>
      </p:sp>
      <p:sp>
        <p:nvSpPr>
          <p:cNvPr id="316" name="Google Shape;316;p54"/>
          <p:cNvSpPr txBox="1">
            <a:spLocks noGrp="1"/>
          </p:cNvSpPr>
          <p:nvPr>
            <p:ph type="body" idx="1"/>
          </p:nvPr>
        </p:nvSpPr>
        <p:spPr>
          <a:xfrm>
            <a:off x="839788" y="1015719"/>
            <a:ext cx="105123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NL"/>
              <a:t>Webinar 3</a:t>
            </a:r>
            <a:endParaRPr/>
          </a:p>
        </p:txBody>
      </p:sp>
      <p:grpSp>
        <p:nvGrpSpPr>
          <p:cNvPr id="317" name="Google Shape;317;p54"/>
          <p:cNvGrpSpPr/>
          <p:nvPr/>
        </p:nvGrpSpPr>
        <p:grpSpPr>
          <a:xfrm>
            <a:off x="523875" y="2357616"/>
            <a:ext cx="3829050" cy="2988770"/>
            <a:chOff x="523875" y="2357616"/>
            <a:chExt cx="3829050" cy="2988770"/>
          </a:xfrm>
        </p:grpSpPr>
        <p:sp>
          <p:nvSpPr>
            <p:cNvPr id="318" name="Google Shape;318;p54"/>
            <p:cNvSpPr txBox="1"/>
            <p:nvPr/>
          </p:nvSpPr>
          <p:spPr>
            <a:xfrm>
              <a:off x="842308" y="4946276"/>
              <a:ext cx="3190875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2000" b="1" i="0" u="none" strike="noStrike" cap="none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De aanpak</a:t>
              </a:r>
              <a:endParaRPr/>
            </a:p>
          </p:txBody>
        </p:sp>
        <p:pic>
          <p:nvPicPr>
            <p:cNvPr id="319" name="Google Shape;319;p54" descr="Afbeelding met tekst, diagram, lijn, Lettertype&#10;&#10;Automatisch gegenereerde beschrijvi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23875" y="2357616"/>
              <a:ext cx="3829050" cy="2142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0" name="Google Shape;320;p54"/>
          <p:cNvGrpSpPr/>
          <p:nvPr/>
        </p:nvGrpSpPr>
        <p:grpSpPr>
          <a:xfrm>
            <a:off x="4552950" y="2181225"/>
            <a:ext cx="3086100" cy="3780714"/>
            <a:chOff x="4552950" y="2181225"/>
            <a:chExt cx="3086100" cy="3780714"/>
          </a:xfrm>
        </p:grpSpPr>
        <p:sp>
          <p:nvSpPr>
            <p:cNvPr id="321" name="Google Shape;321;p54"/>
            <p:cNvSpPr txBox="1"/>
            <p:nvPr/>
          </p:nvSpPr>
          <p:spPr>
            <a:xfrm>
              <a:off x="4728508" y="4946276"/>
              <a:ext cx="2743200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2000" b="1" i="0" u="none" strike="noStrike" cap="none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Wat er met de uitkomsten gedaan wordt</a:t>
              </a:r>
              <a:endParaRPr/>
            </a:p>
          </p:txBody>
        </p:sp>
        <p:pic>
          <p:nvPicPr>
            <p:cNvPr id="322" name="Google Shape;322;p54" descr="Afbeelding met tekst, schermopname, Lettertype, diagram&#10;&#10;Automatisch gegenereerde beschrijvi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552950" y="2181225"/>
              <a:ext cx="3086100" cy="24955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3" name="Google Shape;323;p54"/>
          <p:cNvGrpSpPr/>
          <p:nvPr/>
        </p:nvGrpSpPr>
        <p:grpSpPr>
          <a:xfrm>
            <a:off x="8165081" y="2179814"/>
            <a:ext cx="3697652" cy="3474348"/>
            <a:chOff x="8165081" y="2179814"/>
            <a:chExt cx="3697652" cy="3474348"/>
          </a:xfrm>
        </p:grpSpPr>
        <p:sp>
          <p:nvSpPr>
            <p:cNvPr id="324" name="Google Shape;324;p54"/>
            <p:cNvSpPr txBox="1"/>
            <p:nvPr/>
          </p:nvSpPr>
          <p:spPr>
            <a:xfrm>
              <a:off x="8167033" y="4946276"/>
              <a:ext cx="36957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2000" b="1" i="0" u="none" strike="noStrike" cap="none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Wat het voor de mensen betekent</a:t>
              </a:r>
              <a:endParaRPr/>
            </a:p>
          </p:txBody>
        </p:sp>
        <p:pic>
          <p:nvPicPr>
            <p:cNvPr id="325" name="Google Shape;325;p54" descr="Afbeelding met kleding, jongen, tekenfilm, schoeisel&#10;&#10;Automatisch gegenereerde beschrijving"/>
            <p:cNvPicPr preferRelativeResize="0"/>
            <p:nvPr/>
          </p:nvPicPr>
          <p:blipFill rotWithShape="1">
            <a:blip r:embed="rId5">
              <a:alphaModFix/>
            </a:blip>
            <a:srcRect l="13208" t="4985" r="12500" b="7982"/>
            <a:stretch/>
          </p:blipFill>
          <p:spPr>
            <a:xfrm>
              <a:off x="8165081" y="2179814"/>
              <a:ext cx="3694986" cy="243798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"/>
          <p:cNvSpPr txBox="1">
            <a:spLocks noGrp="1"/>
          </p:cNvSpPr>
          <p:nvPr>
            <p:ph type="title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nl-NL"/>
              <a:t>Het JD-R model</a:t>
            </a:r>
            <a:endParaRPr/>
          </a:p>
        </p:txBody>
      </p:sp>
      <p:pic>
        <p:nvPicPr>
          <p:cNvPr id="182" name="Google Shape;182;p3" descr="Afbeelding met tekst, diagram, lijn, Lettertype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1786" y="1975778"/>
            <a:ext cx="8526839" cy="477169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"/>
          <p:cNvSpPr txBox="1">
            <a:spLocks noGrp="1"/>
          </p:cNvSpPr>
          <p:nvPr>
            <p:ph type="body" idx="1"/>
          </p:nvPr>
        </p:nvSpPr>
        <p:spPr>
          <a:xfrm>
            <a:off x="839038" y="1053369"/>
            <a:ext cx="105123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None/>
            </a:pPr>
            <a:r>
              <a:rPr lang="nl-NL">
                <a:solidFill>
                  <a:schemeClr val="lt1"/>
                </a:solidFill>
              </a:rPr>
              <a:t>De basis voor alles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5"/>
          <p:cNvSpPr txBox="1">
            <a:spLocks noGrp="1"/>
          </p:cNvSpPr>
          <p:nvPr>
            <p:ph type="title"/>
          </p:nvPr>
        </p:nvSpPr>
        <p:spPr>
          <a:xfrm>
            <a:off x="838200" y="333375"/>
            <a:ext cx="105141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nl-NL"/>
              <a:t>Stakeholder 3: je collega’s</a:t>
            </a:r>
            <a:endParaRPr/>
          </a:p>
        </p:txBody>
      </p:sp>
      <p:sp>
        <p:nvSpPr>
          <p:cNvPr id="332" name="Google Shape;332;p55"/>
          <p:cNvSpPr txBox="1">
            <a:spLocks noGrp="1"/>
          </p:cNvSpPr>
          <p:nvPr>
            <p:ph type="body" idx="1"/>
          </p:nvPr>
        </p:nvSpPr>
        <p:spPr>
          <a:xfrm>
            <a:off x="839788" y="1015719"/>
            <a:ext cx="105123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NL"/>
              <a:t>Webinar 3</a:t>
            </a:r>
            <a:endParaRPr/>
          </a:p>
        </p:txBody>
      </p:sp>
      <p:pic>
        <p:nvPicPr>
          <p:cNvPr id="333" name="Google Shape;333;p55"/>
          <p:cNvPicPr preferRelativeResize="0"/>
          <p:nvPr/>
        </p:nvPicPr>
        <p:blipFill rotWithShape="1">
          <a:blip r:embed="rId3">
            <a:alphaModFix/>
          </a:blip>
          <a:srcRect l="66873"/>
          <a:stretch/>
        </p:blipFill>
        <p:spPr>
          <a:xfrm>
            <a:off x="8101781" y="1917616"/>
            <a:ext cx="3937818" cy="3520971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55"/>
          <p:cNvSpPr txBox="1"/>
          <p:nvPr/>
        </p:nvSpPr>
        <p:spPr>
          <a:xfrm>
            <a:off x="704368" y="2699393"/>
            <a:ext cx="6915631" cy="1957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/>
          </a:bodyPr>
          <a:lstStyle/>
          <a:p>
            <a:pPr marL="0" marR="0" lvl="0" indent="0" algn="ctr" rtl="0">
              <a:lnSpc>
                <a:spcPct val="196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Wat denken jullie dat de belangrijkste elementen zijn voor draagvlak onder je collega’s?</a:t>
            </a:r>
            <a:endParaRPr sz="2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0"/>
          <p:cNvSpPr txBox="1">
            <a:spLocks noGrp="1"/>
          </p:cNvSpPr>
          <p:nvPr>
            <p:ph type="title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nl-NL"/>
              <a:t>Draagvlak creëren</a:t>
            </a:r>
            <a:endParaRPr/>
          </a:p>
        </p:txBody>
      </p:sp>
      <p:sp>
        <p:nvSpPr>
          <p:cNvPr id="341" name="Google Shape;341;p10"/>
          <p:cNvSpPr txBox="1">
            <a:spLocks noGrp="1"/>
          </p:cNvSpPr>
          <p:nvPr>
            <p:ph type="body" idx="1"/>
          </p:nvPr>
        </p:nvSpPr>
        <p:spPr>
          <a:xfrm>
            <a:off x="839788" y="1015719"/>
            <a:ext cx="10512425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NL"/>
              <a:t>Webinar 2</a:t>
            </a:r>
            <a:endParaRPr/>
          </a:p>
        </p:txBody>
      </p:sp>
      <p:pic>
        <p:nvPicPr>
          <p:cNvPr id="342" name="Google Shape;34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875" y="2357419"/>
            <a:ext cx="11887199" cy="2710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69F3F4-6E99-930E-0AB8-EAFB5B1B0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Microsituaties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40DABE0-AF52-7425-8F41-6942ECA8DE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Webinar 4</a:t>
            </a:r>
            <a:endParaRPr lang="nl-NL" dirty="0"/>
          </a:p>
        </p:txBody>
      </p:sp>
      <p:pic>
        <p:nvPicPr>
          <p:cNvPr id="4" name="Google Shape;358;g31a61a86293_0_0">
            <a:extLst>
              <a:ext uri="{FF2B5EF4-FFF2-40B4-BE49-F238E27FC236}">
                <a16:creationId xmlns:a16="http://schemas.microsoft.com/office/drawing/2014/main" id="{98D3EF7F-EB8F-A610-BEF1-F3F17C6B4D6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21473" y="1601799"/>
            <a:ext cx="4178278" cy="5256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359;g31a61a86293_0_0">
            <a:extLst>
              <a:ext uri="{FF2B5EF4-FFF2-40B4-BE49-F238E27FC236}">
                <a16:creationId xmlns:a16="http://schemas.microsoft.com/office/drawing/2014/main" id="{6F17AB46-4027-2F85-71B5-0515EDF5F657}"/>
              </a:ext>
            </a:extLst>
          </p:cNvPr>
          <p:cNvSpPr txBox="1"/>
          <p:nvPr/>
        </p:nvSpPr>
        <p:spPr>
          <a:xfrm flipH="1">
            <a:off x="444825" y="2403350"/>
            <a:ext cx="78180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dirty="0">
                <a:latin typeface="Century Gothic"/>
                <a:ea typeface="Century Gothic"/>
                <a:cs typeface="Century Gothic"/>
                <a:sym typeface="Century Gothic"/>
              </a:rPr>
              <a:t>Sommige thema’s (zoals werkdruk) kunnen ‘groot’ en ‘zwaar’ aanvoelen </a:t>
            </a:r>
            <a:endParaRPr dirty="0"/>
          </a:p>
        </p:txBody>
      </p:sp>
      <p:sp>
        <p:nvSpPr>
          <p:cNvPr id="6" name="Google Shape;360;g31a61a86293_0_0">
            <a:extLst>
              <a:ext uri="{FF2B5EF4-FFF2-40B4-BE49-F238E27FC236}">
                <a16:creationId xmlns:a16="http://schemas.microsoft.com/office/drawing/2014/main" id="{C26C242A-721F-D37E-256A-77CC3D030E55}"/>
              </a:ext>
            </a:extLst>
          </p:cNvPr>
          <p:cNvSpPr txBox="1"/>
          <p:nvPr/>
        </p:nvSpPr>
        <p:spPr>
          <a:xfrm flipH="1">
            <a:off x="444825" y="3429000"/>
            <a:ext cx="78180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dirty="0">
                <a:latin typeface="Century Gothic"/>
                <a:ea typeface="Century Gothic"/>
                <a:cs typeface="Century Gothic"/>
                <a:sym typeface="Century Gothic"/>
              </a:rPr>
              <a:t>Dan kan het helpen om het ‘klein’ te maken: </a:t>
            </a:r>
            <a:endParaRPr sz="24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dirty="0">
                <a:latin typeface="Century Gothic"/>
                <a:ea typeface="Century Gothic"/>
                <a:cs typeface="Century Gothic"/>
                <a:sym typeface="Century Gothic"/>
              </a:rPr>
              <a:t>splits ze op in </a:t>
            </a:r>
            <a:r>
              <a:rPr lang="nl-NL" sz="2400" b="1" dirty="0">
                <a:latin typeface="Century Gothic"/>
                <a:ea typeface="Century Gothic"/>
                <a:cs typeface="Century Gothic"/>
                <a:sym typeface="Century Gothic"/>
              </a:rPr>
              <a:t>microsituaties</a:t>
            </a:r>
            <a:endParaRPr sz="24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dirty="0">
                <a:latin typeface="Century Gothic"/>
                <a:ea typeface="Century Gothic"/>
                <a:cs typeface="Century Gothic"/>
                <a:sym typeface="Century Gothic"/>
              </a:rPr>
              <a:t>Dit zijn situaties waarin dat thema naar</a:t>
            </a:r>
            <a:endParaRPr sz="24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dirty="0">
                <a:latin typeface="Century Gothic"/>
                <a:ea typeface="Century Gothic"/>
                <a:cs typeface="Century Gothic"/>
                <a:sym typeface="Century Gothic"/>
              </a:rPr>
              <a:t>voren komt. Begin met het verbeteren </a:t>
            </a:r>
            <a:endParaRPr sz="24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dirty="0">
                <a:latin typeface="Century Gothic"/>
                <a:ea typeface="Century Gothic"/>
                <a:cs typeface="Century Gothic"/>
                <a:sym typeface="Century Gothic"/>
              </a:rPr>
              <a:t>van één concrete situatie. Bijvoorbeeld</a:t>
            </a:r>
            <a:endParaRPr sz="24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dirty="0">
                <a:latin typeface="Century Gothic"/>
                <a:ea typeface="Century Gothic"/>
                <a:cs typeface="Century Gothic"/>
                <a:sym typeface="Century Gothic"/>
              </a:rPr>
              <a:t>door een specifieke hulpbron toe te voegen.</a:t>
            </a:r>
            <a:endParaRPr sz="24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4152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D5423-1695-5097-8AE2-31B03AA6E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FC8D29-1D6C-6A1F-E4A7-22C3E6648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Hulpbronnen</a:t>
            </a:r>
            <a:r>
              <a:rPr lang="en-US" dirty="0"/>
              <a:t> </a:t>
            </a:r>
            <a:r>
              <a:rPr lang="en-US" dirty="0" err="1"/>
              <a:t>mobiliseren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9D2D327-5D12-CEE1-8431-22432E5310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Webinar 4</a:t>
            </a:r>
            <a:endParaRPr lang="nl-NL" dirty="0"/>
          </a:p>
        </p:txBody>
      </p:sp>
      <p:pic>
        <p:nvPicPr>
          <p:cNvPr id="7" name="Google Shape;366;g31a61a86293_0_11">
            <a:extLst>
              <a:ext uri="{FF2B5EF4-FFF2-40B4-BE49-F238E27FC236}">
                <a16:creationId xmlns:a16="http://schemas.microsoft.com/office/drawing/2014/main" id="{22B848E3-7AE4-7AB2-1A73-A143A628A45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25350" y="2055688"/>
            <a:ext cx="8812250" cy="45980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370;g31a61a86293_0_11">
            <a:extLst>
              <a:ext uri="{FF2B5EF4-FFF2-40B4-BE49-F238E27FC236}">
                <a16:creationId xmlns:a16="http://schemas.microsoft.com/office/drawing/2014/main" id="{DDD027DF-D5BF-D119-4921-AD70B403B607}"/>
              </a:ext>
            </a:extLst>
          </p:cNvPr>
          <p:cNvSpPr txBox="1"/>
          <p:nvPr/>
        </p:nvSpPr>
        <p:spPr>
          <a:xfrm flipH="1">
            <a:off x="334975" y="2343075"/>
            <a:ext cx="51612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dirty="0">
                <a:latin typeface="Century Gothic"/>
                <a:ea typeface="Century Gothic"/>
                <a:cs typeface="Century Gothic"/>
                <a:sym typeface="Century Gothic"/>
              </a:rPr>
              <a:t>Eén van je belangrijkste taken als leidinggevende is het versterken en beschikbaar maken van </a:t>
            </a:r>
            <a:r>
              <a:rPr lang="nl-NL" sz="2400" b="1" dirty="0">
                <a:latin typeface="Century Gothic"/>
                <a:ea typeface="Century Gothic"/>
                <a:cs typeface="Century Gothic"/>
                <a:sym typeface="Century Gothic"/>
              </a:rPr>
              <a:t>hulpbronnen </a:t>
            </a:r>
            <a:endParaRPr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932771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242815-D01C-1C70-5772-D23164F61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5618A4-7648-4781-C612-55CCE079B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Praktijkvoorbeeld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82C60D2-7671-7CC7-17A1-B6F75C8650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Webinar 4</a:t>
            </a:r>
            <a:endParaRPr lang="nl-NL" dirty="0"/>
          </a:p>
        </p:txBody>
      </p:sp>
      <p:pic>
        <p:nvPicPr>
          <p:cNvPr id="4" name="Google Shape;380;g31a61a86293_0_24">
            <a:extLst>
              <a:ext uri="{FF2B5EF4-FFF2-40B4-BE49-F238E27FC236}">
                <a16:creationId xmlns:a16="http://schemas.microsoft.com/office/drawing/2014/main" id="{C110437E-F2D4-1701-11F9-3DA60EE3A7C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8737" y="2080577"/>
            <a:ext cx="6653024" cy="45770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9944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1ED27E-3395-A94A-9E86-394CD0AD9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4F5E13-BE8D-D14C-F0BD-126B70DC6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Leidinggevende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het JD-R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4C70A7B-AEF1-6677-93FD-E7196B39F0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Webinar 4</a:t>
            </a:r>
            <a:endParaRPr lang="nl-NL" dirty="0"/>
          </a:p>
        </p:txBody>
      </p:sp>
      <p:sp>
        <p:nvSpPr>
          <p:cNvPr id="5" name="Google Shape;390;g31a61a86293_0_36">
            <a:extLst>
              <a:ext uri="{FF2B5EF4-FFF2-40B4-BE49-F238E27FC236}">
                <a16:creationId xmlns:a16="http://schemas.microsoft.com/office/drawing/2014/main" id="{E7AB10B8-D410-A90C-7F34-EE1B04721C08}"/>
              </a:ext>
            </a:extLst>
          </p:cNvPr>
          <p:cNvSpPr txBox="1"/>
          <p:nvPr/>
        </p:nvSpPr>
        <p:spPr>
          <a:xfrm flipH="1">
            <a:off x="335025" y="2343075"/>
            <a:ext cx="10885500" cy="31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873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500"/>
              <a:buChar char="❏"/>
            </a:pPr>
            <a:r>
              <a:rPr lang="nl-NL" sz="25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Het “goede gesprek”</a:t>
            </a:r>
            <a:endParaRPr sz="250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87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❏"/>
            </a:pPr>
            <a:r>
              <a:rPr lang="nl-NL" sz="25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verliescyclus doorbreken</a:t>
            </a:r>
            <a:endParaRPr sz="250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87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❏"/>
            </a:pPr>
            <a:r>
              <a:rPr lang="nl-NL" sz="25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Hulpbronnen mobiliseren</a:t>
            </a:r>
            <a:endParaRPr sz="2500" b="1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87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❏"/>
            </a:pPr>
            <a:r>
              <a:rPr lang="nl-NL" sz="25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Taakeisen managen</a:t>
            </a:r>
            <a:endParaRPr sz="250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87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❏"/>
            </a:pPr>
            <a:r>
              <a:rPr lang="nl-NL" sz="25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Je eigen proactieve en </a:t>
            </a:r>
            <a:r>
              <a:rPr lang="nl-NL" sz="25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zelfondermijnende</a:t>
            </a:r>
            <a:r>
              <a:rPr lang="nl-NL" sz="25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gedrag managen en laten zien hoe je dit doet</a:t>
            </a:r>
            <a:endParaRPr sz="250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87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❏"/>
            </a:pPr>
            <a:r>
              <a:rPr lang="nl-NL" sz="25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Proactief gedrag bij medewerkers stimuleren</a:t>
            </a:r>
            <a:endParaRPr sz="250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939145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7"/>
          <p:cNvSpPr txBox="1">
            <a:spLocks noGrp="1"/>
          </p:cNvSpPr>
          <p:nvPr>
            <p:ph type="title"/>
          </p:nvPr>
        </p:nvSpPr>
        <p:spPr>
          <a:xfrm>
            <a:off x="838200" y="333375"/>
            <a:ext cx="105141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nl-NL"/>
              <a:t>Sociale Netwerk Analyse</a:t>
            </a:r>
            <a:endParaRPr/>
          </a:p>
        </p:txBody>
      </p:sp>
      <p:sp>
        <p:nvSpPr>
          <p:cNvPr id="396" name="Google Shape;396;p57"/>
          <p:cNvSpPr txBox="1">
            <a:spLocks noGrp="1"/>
          </p:cNvSpPr>
          <p:nvPr>
            <p:ph type="body" idx="1"/>
          </p:nvPr>
        </p:nvSpPr>
        <p:spPr>
          <a:xfrm>
            <a:off x="839038" y="1053369"/>
            <a:ext cx="105123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None/>
            </a:pPr>
            <a:r>
              <a:rPr lang="nl-NL">
                <a:solidFill>
                  <a:schemeClr val="lt1"/>
                </a:solidFill>
              </a:rPr>
              <a:t>Webinar 5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397" name="Google Shape;397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2300" y="1902494"/>
            <a:ext cx="7605378" cy="4779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113b764de5_0_11"/>
          <p:cNvSpPr txBox="1">
            <a:spLocks noGrp="1"/>
          </p:cNvSpPr>
          <p:nvPr>
            <p:ph type="title"/>
          </p:nvPr>
        </p:nvSpPr>
        <p:spPr>
          <a:xfrm>
            <a:off x="838200" y="333375"/>
            <a:ext cx="105141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nl-NL"/>
              <a:t>JDR model + SNA</a:t>
            </a:r>
            <a:endParaRPr/>
          </a:p>
        </p:txBody>
      </p:sp>
      <p:sp>
        <p:nvSpPr>
          <p:cNvPr id="403" name="Google Shape;403;g3113b764de5_0_11"/>
          <p:cNvSpPr txBox="1">
            <a:spLocks noGrp="1"/>
          </p:cNvSpPr>
          <p:nvPr>
            <p:ph type="body" idx="1"/>
          </p:nvPr>
        </p:nvSpPr>
        <p:spPr>
          <a:xfrm>
            <a:off x="839038" y="1053369"/>
            <a:ext cx="105123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None/>
            </a:pPr>
            <a:r>
              <a:rPr lang="nl-NL">
                <a:solidFill>
                  <a:schemeClr val="lt1"/>
                </a:solidFill>
              </a:rPr>
              <a:t>Verspreiden van hulpbronnen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04" name="Google Shape;404;g3113b764de5_0_11"/>
          <p:cNvSpPr/>
          <p:nvPr/>
        </p:nvSpPr>
        <p:spPr>
          <a:xfrm>
            <a:off x="5319750" y="2156900"/>
            <a:ext cx="1163400" cy="400500"/>
          </a:xfrm>
          <a:prstGeom prst="roundRect">
            <a:avLst>
              <a:gd name="adj" fmla="val 22209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ongunstig</a:t>
            </a:r>
            <a:endParaRPr sz="12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5" name="Google Shape;405;g3113b764de5_0_11"/>
          <p:cNvSpPr/>
          <p:nvPr/>
        </p:nvSpPr>
        <p:spPr>
          <a:xfrm>
            <a:off x="10187950" y="2156900"/>
            <a:ext cx="1163400" cy="400500"/>
          </a:xfrm>
          <a:prstGeom prst="roundRect">
            <a:avLst>
              <a:gd name="adj" fmla="val 22209"/>
            </a:avLst>
          </a:prstGeom>
          <a:solidFill>
            <a:srgbClr val="48D197"/>
          </a:solidFill>
          <a:ln w="9525" cap="flat" cmpd="sng">
            <a:solidFill>
              <a:srgbClr val="48D1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heel gunstig</a:t>
            </a:r>
            <a:endParaRPr sz="12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6" name="Google Shape;406;g3113b764de5_0_11"/>
          <p:cNvSpPr/>
          <p:nvPr/>
        </p:nvSpPr>
        <p:spPr>
          <a:xfrm>
            <a:off x="8970900" y="2156900"/>
            <a:ext cx="1163400" cy="400500"/>
          </a:xfrm>
          <a:prstGeom prst="roundRect">
            <a:avLst>
              <a:gd name="adj" fmla="val 22209"/>
            </a:avLst>
          </a:prstGeom>
          <a:solidFill>
            <a:srgbClr val="9FFFA3"/>
          </a:solidFill>
          <a:ln w="9525" cap="flat" cmpd="sng">
            <a:solidFill>
              <a:srgbClr val="9FFFA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gunstig</a:t>
            </a:r>
            <a:endParaRPr sz="12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7" name="Google Shape;407;g3113b764de5_0_11"/>
          <p:cNvSpPr/>
          <p:nvPr/>
        </p:nvSpPr>
        <p:spPr>
          <a:xfrm>
            <a:off x="7753850" y="2156900"/>
            <a:ext cx="1163400" cy="400500"/>
          </a:xfrm>
          <a:prstGeom prst="roundRect">
            <a:avLst>
              <a:gd name="adj" fmla="val 22209"/>
            </a:avLst>
          </a:prstGeom>
          <a:solidFill>
            <a:srgbClr val="F8B713"/>
          </a:solidFill>
          <a:ln w="9525" cap="flat" cmpd="sng">
            <a:solidFill>
              <a:srgbClr val="F8B7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gemiddeld</a:t>
            </a:r>
            <a:endParaRPr sz="12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8" name="Google Shape;408;g3113b764de5_0_11"/>
          <p:cNvSpPr/>
          <p:nvPr/>
        </p:nvSpPr>
        <p:spPr>
          <a:xfrm>
            <a:off x="6536800" y="2156900"/>
            <a:ext cx="1163400" cy="400500"/>
          </a:xfrm>
          <a:prstGeom prst="roundRect">
            <a:avLst>
              <a:gd name="adj" fmla="val 22209"/>
            </a:avLst>
          </a:prstGeom>
          <a:solidFill>
            <a:srgbClr val="FF6B30"/>
          </a:solidFill>
          <a:ln w="9525" cap="flat" cmpd="sng">
            <a:solidFill>
              <a:srgbClr val="FF6B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ongunstig</a:t>
            </a:r>
            <a:endParaRPr sz="12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9" name="Google Shape;409;g3113b764de5_0_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2078169"/>
            <a:ext cx="4068782" cy="4779831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g3113b764de5_0_11"/>
          <p:cNvSpPr txBox="1"/>
          <p:nvPr/>
        </p:nvSpPr>
        <p:spPr>
          <a:xfrm>
            <a:off x="6045700" y="2788175"/>
            <a:ext cx="2145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Duidelijke verantwoordelijkheden</a:t>
            </a:r>
            <a:endParaRPr sz="12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1" name="Google Shape;411;g3113b764de5_0_11"/>
          <p:cNvSpPr txBox="1"/>
          <p:nvPr/>
        </p:nvSpPr>
        <p:spPr>
          <a:xfrm>
            <a:off x="4828650" y="3429000"/>
            <a:ext cx="214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Betekenisvol werk</a:t>
            </a:r>
            <a:endParaRPr sz="12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2" name="Google Shape;412;g3113b764de5_0_11"/>
          <p:cNvSpPr txBox="1"/>
          <p:nvPr/>
        </p:nvSpPr>
        <p:spPr>
          <a:xfrm>
            <a:off x="6045700" y="3798300"/>
            <a:ext cx="214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Emoties en conflicten</a:t>
            </a:r>
            <a:endParaRPr sz="12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3" name="Google Shape;413;g3113b764de5_0_11"/>
          <p:cNvSpPr txBox="1"/>
          <p:nvPr/>
        </p:nvSpPr>
        <p:spPr>
          <a:xfrm>
            <a:off x="8479800" y="4167588"/>
            <a:ext cx="2145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Steun vanuit leidinggevenden</a:t>
            </a:r>
            <a:endParaRPr sz="12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3125dc0f10a_0_81"/>
          <p:cNvSpPr txBox="1">
            <a:spLocks noGrp="1"/>
          </p:cNvSpPr>
          <p:nvPr>
            <p:ph type="title"/>
          </p:nvPr>
        </p:nvSpPr>
        <p:spPr>
          <a:xfrm>
            <a:off x="838200" y="333375"/>
            <a:ext cx="105141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nl-NL"/>
              <a:t>JDR model + SNA</a:t>
            </a:r>
            <a:endParaRPr/>
          </a:p>
        </p:txBody>
      </p:sp>
      <p:sp>
        <p:nvSpPr>
          <p:cNvPr id="419" name="Google Shape;419;g3125dc0f10a_0_81"/>
          <p:cNvSpPr txBox="1">
            <a:spLocks noGrp="1"/>
          </p:cNvSpPr>
          <p:nvPr>
            <p:ph type="body" idx="1"/>
          </p:nvPr>
        </p:nvSpPr>
        <p:spPr>
          <a:xfrm>
            <a:off x="839038" y="1053369"/>
            <a:ext cx="105123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None/>
            </a:pPr>
            <a:r>
              <a:rPr lang="nl-NL">
                <a:solidFill>
                  <a:schemeClr val="lt1"/>
                </a:solidFill>
              </a:rPr>
              <a:t>Verspreiden van hulpbronnen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20" name="Google Shape;420;g3125dc0f10a_0_81"/>
          <p:cNvSpPr/>
          <p:nvPr/>
        </p:nvSpPr>
        <p:spPr>
          <a:xfrm>
            <a:off x="5319750" y="2156900"/>
            <a:ext cx="1163400" cy="400500"/>
          </a:xfrm>
          <a:prstGeom prst="roundRect">
            <a:avLst>
              <a:gd name="adj" fmla="val 22209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ongunstig</a:t>
            </a:r>
            <a:endParaRPr sz="12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1" name="Google Shape;421;g3125dc0f10a_0_81"/>
          <p:cNvSpPr/>
          <p:nvPr/>
        </p:nvSpPr>
        <p:spPr>
          <a:xfrm>
            <a:off x="10187950" y="2156900"/>
            <a:ext cx="1163400" cy="400500"/>
          </a:xfrm>
          <a:prstGeom prst="roundRect">
            <a:avLst>
              <a:gd name="adj" fmla="val 22209"/>
            </a:avLst>
          </a:prstGeom>
          <a:solidFill>
            <a:srgbClr val="48D197"/>
          </a:solidFill>
          <a:ln w="9525" cap="flat" cmpd="sng">
            <a:solidFill>
              <a:srgbClr val="48D1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heel gunstig</a:t>
            </a:r>
            <a:endParaRPr sz="12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2" name="Google Shape;422;g3125dc0f10a_0_81"/>
          <p:cNvSpPr/>
          <p:nvPr/>
        </p:nvSpPr>
        <p:spPr>
          <a:xfrm>
            <a:off x="8970900" y="2156900"/>
            <a:ext cx="1163400" cy="400500"/>
          </a:xfrm>
          <a:prstGeom prst="roundRect">
            <a:avLst>
              <a:gd name="adj" fmla="val 22209"/>
            </a:avLst>
          </a:prstGeom>
          <a:solidFill>
            <a:srgbClr val="9FFFA3"/>
          </a:solidFill>
          <a:ln w="9525" cap="flat" cmpd="sng">
            <a:solidFill>
              <a:srgbClr val="9FFFA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gunstig</a:t>
            </a:r>
            <a:endParaRPr sz="12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3" name="Google Shape;423;g3125dc0f10a_0_81"/>
          <p:cNvSpPr/>
          <p:nvPr/>
        </p:nvSpPr>
        <p:spPr>
          <a:xfrm>
            <a:off x="7753850" y="2156900"/>
            <a:ext cx="1163400" cy="400500"/>
          </a:xfrm>
          <a:prstGeom prst="roundRect">
            <a:avLst>
              <a:gd name="adj" fmla="val 22209"/>
            </a:avLst>
          </a:prstGeom>
          <a:solidFill>
            <a:srgbClr val="F8B713"/>
          </a:solidFill>
          <a:ln w="9525" cap="flat" cmpd="sng">
            <a:solidFill>
              <a:srgbClr val="F8B7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gemiddeld</a:t>
            </a:r>
            <a:endParaRPr sz="12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4" name="Google Shape;424;g3125dc0f10a_0_81"/>
          <p:cNvSpPr/>
          <p:nvPr/>
        </p:nvSpPr>
        <p:spPr>
          <a:xfrm>
            <a:off x="6536800" y="2156900"/>
            <a:ext cx="1163400" cy="400500"/>
          </a:xfrm>
          <a:prstGeom prst="roundRect">
            <a:avLst>
              <a:gd name="adj" fmla="val 22209"/>
            </a:avLst>
          </a:prstGeom>
          <a:solidFill>
            <a:srgbClr val="FF6B30"/>
          </a:solidFill>
          <a:ln w="9525" cap="flat" cmpd="sng">
            <a:solidFill>
              <a:srgbClr val="FF6B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ongunstig</a:t>
            </a:r>
            <a:endParaRPr sz="12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5" name="Google Shape;425;g3125dc0f10a_0_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2557400"/>
            <a:ext cx="4975371" cy="3995801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g3125dc0f10a_0_81"/>
          <p:cNvSpPr txBox="1"/>
          <p:nvPr/>
        </p:nvSpPr>
        <p:spPr>
          <a:xfrm>
            <a:off x="6658450" y="2788175"/>
            <a:ext cx="920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Werkdruk</a:t>
            </a:r>
            <a:endParaRPr sz="12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7" name="Google Shape;427;g3125dc0f10a_0_81"/>
          <p:cNvSpPr txBox="1"/>
          <p:nvPr/>
        </p:nvSpPr>
        <p:spPr>
          <a:xfrm>
            <a:off x="5090700" y="3157475"/>
            <a:ext cx="16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Betekenisvol werk</a:t>
            </a:r>
            <a:endParaRPr sz="12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8" name="Google Shape;428;g3125dc0f10a_0_81"/>
          <p:cNvSpPr txBox="1"/>
          <p:nvPr/>
        </p:nvSpPr>
        <p:spPr>
          <a:xfrm>
            <a:off x="7524800" y="3526775"/>
            <a:ext cx="16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Emoties</a:t>
            </a:r>
            <a:endParaRPr sz="12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9" name="Google Shape;429;g3125dc0f10a_0_81"/>
          <p:cNvSpPr txBox="1"/>
          <p:nvPr/>
        </p:nvSpPr>
        <p:spPr>
          <a:xfrm>
            <a:off x="6191200" y="3896075"/>
            <a:ext cx="1854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Energiemanagement</a:t>
            </a:r>
            <a:endParaRPr sz="12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58"/>
          <p:cNvSpPr txBox="1">
            <a:spLocks noGrp="1"/>
          </p:cNvSpPr>
          <p:nvPr>
            <p:ph type="title"/>
          </p:nvPr>
        </p:nvSpPr>
        <p:spPr>
          <a:xfrm>
            <a:off x="838200" y="333375"/>
            <a:ext cx="105141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nl-NL"/>
              <a:t>SNA toepassen</a:t>
            </a:r>
            <a:endParaRPr/>
          </a:p>
        </p:txBody>
      </p:sp>
      <p:sp>
        <p:nvSpPr>
          <p:cNvPr id="435" name="Google Shape;435;p58"/>
          <p:cNvSpPr txBox="1">
            <a:spLocks noGrp="1"/>
          </p:cNvSpPr>
          <p:nvPr>
            <p:ph type="body" idx="1"/>
          </p:nvPr>
        </p:nvSpPr>
        <p:spPr>
          <a:xfrm>
            <a:off x="839038" y="1053369"/>
            <a:ext cx="105123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None/>
            </a:pPr>
            <a:r>
              <a:rPr lang="nl-NL">
                <a:solidFill>
                  <a:schemeClr val="lt1"/>
                </a:solidFill>
              </a:rPr>
              <a:t>Het vergroten van de wendbaarheid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436" name="Google Shape;436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76625" y="1819700"/>
            <a:ext cx="6792925" cy="496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"/>
          <p:cNvSpPr txBox="1">
            <a:spLocks noGrp="1"/>
          </p:cNvSpPr>
          <p:nvPr>
            <p:ph type="title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nl-NL" sz="4400">
                <a:solidFill>
                  <a:schemeClr val="lt1"/>
                </a:solidFill>
              </a:rPr>
              <a:t>Twee processen van het JD-R</a:t>
            </a:r>
            <a:br>
              <a:rPr lang="nl-NL" sz="4400">
                <a:solidFill>
                  <a:schemeClr val="lt1"/>
                </a:solidFill>
              </a:rPr>
            </a:br>
            <a:r>
              <a:rPr lang="nl-NL" sz="3600" b="0">
                <a:solidFill>
                  <a:schemeClr val="lt1"/>
                </a:solidFill>
              </a:rPr>
              <a:t>Motivatie en Uitputting</a:t>
            </a:r>
            <a:endParaRPr/>
          </a:p>
        </p:txBody>
      </p:sp>
      <p:pic>
        <p:nvPicPr>
          <p:cNvPr id="189" name="Google Shape;18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159" y="1804398"/>
            <a:ext cx="10606825" cy="1039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0463" y="3204928"/>
            <a:ext cx="10722124" cy="1039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59"/>
          <p:cNvSpPr txBox="1">
            <a:spLocks noGrp="1"/>
          </p:cNvSpPr>
          <p:nvPr>
            <p:ph type="title"/>
          </p:nvPr>
        </p:nvSpPr>
        <p:spPr>
          <a:xfrm>
            <a:off x="838200" y="333375"/>
            <a:ext cx="105141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nl-NL"/>
              <a:t>SNA toepassen</a:t>
            </a:r>
            <a:endParaRPr/>
          </a:p>
        </p:txBody>
      </p:sp>
      <p:sp>
        <p:nvSpPr>
          <p:cNvPr id="442" name="Google Shape;442;p59"/>
          <p:cNvSpPr txBox="1">
            <a:spLocks noGrp="1"/>
          </p:cNvSpPr>
          <p:nvPr>
            <p:ph type="body" idx="1"/>
          </p:nvPr>
        </p:nvSpPr>
        <p:spPr>
          <a:xfrm>
            <a:off x="839038" y="1053369"/>
            <a:ext cx="105123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None/>
            </a:pPr>
            <a:r>
              <a:rPr lang="nl-NL">
                <a:solidFill>
                  <a:schemeClr val="lt1"/>
                </a:solidFill>
              </a:rPr>
              <a:t>Je organisatie inzetten bij verandering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443" name="Google Shape;443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9800" y="2092899"/>
            <a:ext cx="6303026" cy="462370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59"/>
          <p:cNvSpPr/>
          <p:nvPr/>
        </p:nvSpPr>
        <p:spPr>
          <a:xfrm>
            <a:off x="7295700" y="1773375"/>
            <a:ext cx="4056600" cy="1449000"/>
          </a:xfrm>
          <a:prstGeom prst="roundRect">
            <a:avLst>
              <a:gd name="adj" fmla="val 22209"/>
            </a:avLst>
          </a:prstGeom>
          <a:solidFill>
            <a:srgbClr val="666666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Sommige collega’s zijn vanwege hun directe én indirecte contacten echte ‘influencers’ binnen jouw organisatie</a:t>
            </a:r>
            <a:endParaRPr sz="18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60"/>
          <p:cNvSpPr/>
          <p:nvPr/>
        </p:nvSpPr>
        <p:spPr>
          <a:xfrm rot="-473156">
            <a:off x="6289741" y="1406972"/>
            <a:ext cx="7476907" cy="3982456"/>
          </a:xfrm>
          <a:prstGeom prst="roundRect">
            <a:avLst>
              <a:gd name="adj" fmla="val 16667"/>
            </a:avLst>
          </a:prstGeom>
          <a:solidFill>
            <a:srgbClr val="FF3131"/>
          </a:solidFill>
          <a:ln w="25400" cap="flat" cmpd="sng">
            <a:solidFill>
              <a:srgbClr val="FF313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60"/>
          <p:cNvSpPr txBox="1">
            <a:spLocks noGrp="1"/>
          </p:cNvSpPr>
          <p:nvPr>
            <p:ph type="title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nl-NL"/>
              <a:t>Proactief gedrag</a:t>
            </a:r>
            <a:endParaRPr/>
          </a:p>
        </p:txBody>
      </p:sp>
      <p:sp>
        <p:nvSpPr>
          <p:cNvPr id="452" name="Google Shape;452;p60"/>
          <p:cNvSpPr txBox="1">
            <a:spLocks noGrp="1"/>
          </p:cNvSpPr>
          <p:nvPr>
            <p:ph type="body" idx="1"/>
          </p:nvPr>
        </p:nvSpPr>
        <p:spPr>
          <a:xfrm>
            <a:off x="839788" y="1015719"/>
            <a:ext cx="10512425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NL"/>
              <a:t>Webinar 6</a:t>
            </a:r>
            <a:endParaRPr/>
          </a:p>
        </p:txBody>
      </p:sp>
      <p:sp>
        <p:nvSpPr>
          <p:cNvPr id="453" name="Google Shape;453;p60"/>
          <p:cNvSpPr txBox="1"/>
          <p:nvPr/>
        </p:nvSpPr>
        <p:spPr>
          <a:xfrm>
            <a:off x="842022" y="2340000"/>
            <a:ext cx="5141400" cy="39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AutoNum type="arabicPeriod"/>
            </a:pPr>
            <a:r>
              <a:rPr lang="nl-NL" sz="3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PVM</a:t>
            </a:r>
            <a:endParaRPr/>
          </a:p>
          <a:p>
            <a:pPr marL="4572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nl-NL" sz="210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Proactive Vitality Management</a:t>
            </a:r>
            <a:endParaRPr/>
          </a:p>
          <a:p>
            <a: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AutoNum type="arabicPeriod"/>
            </a:pPr>
            <a:r>
              <a:rPr lang="nl-NL" sz="3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Voice</a:t>
            </a:r>
            <a:endParaRPr/>
          </a:p>
          <a:p>
            <a:pPr marL="4572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nl-NL" sz="200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Laat je stem horen</a:t>
            </a:r>
            <a:endParaRPr/>
          </a:p>
          <a:p>
            <a: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AutoNum type="arabicPeriod"/>
            </a:pPr>
            <a:r>
              <a:rPr lang="nl-NL" sz="3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Jobcrafting </a:t>
            </a:r>
            <a:endParaRPr/>
          </a:p>
          <a:p>
            <a:pPr marL="4572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nl-NL" sz="200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(o.b.v. sterke kanten)</a:t>
            </a:r>
            <a:endParaRPr/>
          </a:p>
        </p:txBody>
      </p:sp>
      <p:pic>
        <p:nvPicPr>
          <p:cNvPr id="454" name="Google Shape;454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22925" y="1975338"/>
            <a:ext cx="2640750" cy="3300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8"/>
          <p:cNvSpPr txBox="1">
            <a:spLocks noGrp="1"/>
          </p:cNvSpPr>
          <p:nvPr>
            <p:ph type="title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nl-NL">
                <a:solidFill>
                  <a:schemeClr val="lt1"/>
                </a:solidFill>
              </a:rPr>
              <a:t>De winstcyclus</a:t>
            </a:r>
            <a:endParaRPr b="0">
              <a:solidFill>
                <a:schemeClr val="lt1"/>
              </a:solidFill>
            </a:endParaRPr>
          </a:p>
        </p:txBody>
      </p:sp>
      <p:pic>
        <p:nvPicPr>
          <p:cNvPr id="460" name="Google Shape;46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643787"/>
            <a:ext cx="10657114" cy="2526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61"/>
          <p:cNvSpPr txBox="1">
            <a:spLocks noGrp="1"/>
          </p:cNvSpPr>
          <p:nvPr>
            <p:ph type="title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nl-NL">
                <a:solidFill>
                  <a:schemeClr val="lt1"/>
                </a:solidFill>
              </a:rPr>
              <a:t>De winstcyclus</a:t>
            </a:r>
            <a:endParaRPr b="0">
              <a:solidFill>
                <a:schemeClr val="lt1"/>
              </a:solidFill>
            </a:endParaRPr>
          </a:p>
        </p:txBody>
      </p:sp>
      <p:pic>
        <p:nvPicPr>
          <p:cNvPr id="466" name="Google Shape;466;p61" descr="Afbeelding met tekst, schermopname, Lettertype, diagram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62"/>
          <p:cNvSpPr txBox="1">
            <a:spLocks noGrp="1"/>
          </p:cNvSpPr>
          <p:nvPr>
            <p:ph type="title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nl-NL"/>
              <a:t>Proactive Vitality Management</a:t>
            </a:r>
            <a:endParaRPr/>
          </a:p>
        </p:txBody>
      </p:sp>
      <p:sp>
        <p:nvSpPr>
          <p:cNvPr id="473" name="Google Shape;473;p62"/>
          <p:cNvSpPr txBox="1">
            <a:spLocks noGrp="1"/>
          </p:cNvSpPr>
          <p:nvPr>
            <p:ph type="body" idx="1"/>
          </p:nvPr>
        </p:nvSpPr>
        <p:spPr>
          <a:xfrm>
            <a:off x="839788" y="1015719"/>
            <a:ext cx="10512425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NL"/>
              <a:t>Dus niet op de bank ploffen en netflixen!</a:t>
            </a:r>
            <a:endParaRPr/>
          </a:p>
        </p:txBody>
      </p:sp>
      <p:pic>
        <p:nvPicPr>
          <p:cNvPr id="474" name="Google Shape;474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0302" y="2418063"/>
            <a:ext cx="6272051" cy="4181375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62"/>
          <p:cNvSpPr txBox="1"/>
          <p:nvPr/>
        </p:nvSpPr>
        <p:spPr>
          <a:xfrm>
            <a:off x="642152" y="2639913"/>
            <a:ext cx="4523700" cy="3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nl-NL" sz="4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juiste energie op het juiste moment!</a:t>
            </a:r>
            <a:endParaRPr sz="45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63"/>
          <p:cNvSpPr txBox="1">
            <a:spLocks noGrp="1"/>
          </p:cNvSpPr>
          <p:nvPr>
            <p:ph type="title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nl-NL"/>
              <a:t>Voice</a:t>
            </a:r>
            <a:endParaRPr/>
          </a:p>
        </p:txBody>
      </p:sp>
      <p:sp>
        <p:nvSpPr>
          <p:cNvPr id="482" name="Google Shape;482;p63"/>
          <p:cNvSpPr txBox="1">
            <a:spLocks noGrp="1"/>
          </p:cNvSpPr>
          <p:nvPr>
            <p:ph type="body" idx="1"/>
          </p:nvPr>
        </p:nvSpPr>
        <p:spPr>
          <a:xfrm>
            <a:off x="839788" y="1015719"/>
            <a:ext cx="10512425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NL"/>
              <a:t>Laat je stem horen op een manier die werkt!</a:t>
            </a:r>
            <a:endParaRPr/>
          </a:p>
        </p:txBody>
      </p:sp>
      <p:pic>
        <p:nvPicPr>
          <p:cNvPr id="483" name="Google Shape;483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63244" y="1918617"/>
            <a:ext cx="3613112" cy="4817483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63"/>
          <p:cNvSpPr txBox="1"/>
          <p:nvPr/>
        </p:nvSpPr>
        <p:spPr>
          <a:xfrm>
            <a:off x="1025244" y="2240123"/>
            <a:ext cx="5669100" cy="44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nl-NL" sz="3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Een duidelijke boodschap, bij de juiste persoon, op een heldere toon, op het goede moment</a:t>
            </a:r>
            <a:endParaRPr sz="35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64"/>
          <p:cNvSpPr txBox="1">
            <a:spLocks noGrp="1"/>
          </p:cNvSpPr>
          <p:nvPr>
            <p:ph type="title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nl-NL"/>
              <a:t>Jobcraften</a:t>
            </a:r>
            <a:endParaRPr/>
          </a:p>
        </p:txBody>
      </p:sp>
      <p:sp>
        <p:nvSpPr>
          <p:cNvPr id="491" name="Google Shape;491;p64"/>
          <p:cNvSpPr txBox="1">
            <a:spLocks noGrp="1"/>
          </p:cNvSpPr>
          <p:nvPr>
            <p:ph type="body" idx="1"/>
          </p:nvPr>
        </p:nvSpPr>
        <p:spPr>
          <a:xfrm>
            <a:off x="839788" y="1015719"/>
            <a:ext cx="10512425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NL"/>
              <a:t>Gebaseerd op je sterke kanten</a:t>
            </a:r>
            <a:endParaRPr/>
          </a:p>
        </p:txBody>
      </p:sp>
      <p:sp>
        <p:nvSpPr>
          <p:cNvPr id="492" name="Google Shape;492;p64"/>
          <p:cNvSpPr txBox="1"/>
          <p:nvPr/>
        </p:nvSpPr>
        <p:spPr>
          <a:xfrm>
            <a:off x="1962821" y="2809003"/>
            <a:ext cx="5799600" cy="31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nl-NL" sz="3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Weet waar je goed in bent, blij van wordt en bouw je baan om die talenten heen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3" name="Google Shape;493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14821" y="1767803"/>
            <a:ext cx="3854400" cy="481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5"/>
          <p:cNvSpPr/>
          <p:nvPr/>
        </p:nvSpPr>
        <p:spPr>
          <a:xfrm>
            <a:off x="6346966" y="4531739"/>
            <a:ext cx="961541" cy="931235"/>
          </a:xfrm>
          <a:prstGeom prst="roundRect">
            <a:avLst>
              <a:gd name="adj" fmla="val 151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0" name="Google Shape;500;p15"/>
          <p:cNvSpPr txBox="1">
            <a:spLocks noGrp="1"/>
          </p:cNvSpPr>
          <p:nvPr>
            <p:ph type="title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nl-NL"/>
              <a:t>Meer informatie</a:t>
            </a:r>
            <a:endParaRPr/>
          </a:p>
        </p:txBody>
      </p:sp>
      <p:sp>
        <p:nvSpPr>
          <p:cNvPr id="501" name="Google Shape;501;p15"/>
          <p:cNvSpPr txBox="1">
            <a:spLocks noGrp="1"/>
          </p:cNvSpPr>
          <p:nvPr>
            <p:ph type="body" idx="1"/>
          </p:nvPr>
        </p:nvSpPr>
        <p:spPr>
          <a:xfrm>
            <a:off x="839788" y="1015719"/>
            <a:ext cx="10512425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NL"/>
              <a:t>Nieuwsgierig en wil je meer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NL"/>
              <a:t>over ons werk weten?</a:t>
            </a:r>
            <a:endParaRPr/>
          </a:p>
        </p:txBody>
      </p:sp>
      <p:sp>
        <p:nvSpPr>
          <p:cNvPr id="502" name="Google Shape;502;p15"/>
          <p:cNvSpPr txBox="1"/>
          <p:nvPr/>
        </p:nvSpPr>
        <p:spPr>
          <a:xfrm>
            <a:off x="2459990" y="3097933"/>
            <a:ext cx="363601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Website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nl-NL" sz="2000" b="0" i="0" u="sng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www.aeno.nl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3" name="Google Shape;503;p15"/>
          <p:cNvSpPr/>
          <p:nvPr/>
        </p:nvSpPr>
        <p:spPr>
          <a:xfrm>
            <a:off x="6338418" y="2940092"/>
            <a:ext cx="961541" cy="931235"/>
          </a:xfrm>
          <a:prstGeom prst="roundRect">
            <a:avLst>
              <a:gd name="adj" fmla="val 151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4" name="Google Shape;504;p15"/>
          <p:cNvSpPr txBox="1"/>
          <p:nvPr/>
        </p:nvSpPr>
        <p:spPr>
          <a:xfrm>
            <a:off x="2400996" y="4689580"/>
            <a:ext cx="369500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Community</a:t>
            </a:r>
            <a:endParaRPr sz="2000" b="0" i="0" u="sng" strike="noStrike" cap="none">
              <a:solidFill>
                <a:srgbClr val="F1736D"/>
              </a:solidFill>
              <a:latin typeface="Century Gothic"/>
              <a:ea typeface="Century Gothic"/>
              <a:cs typeface="Century Gothic"/>
              <a:sym typeface="Century Gothic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nl-NL" sz="2000" b="0" i="0" u="sng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www.aeno.nl/communities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5" name="Google Shape;505;p15"/>
          <p:cNvSpPr txBox="1"/>
          <p:nvPr/>
        </p:nvSpPr>
        <p:spPr>
          <a:xfrm>
            <a:off x="7574133" y="3097933"/>
            <a:ext cx="377807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Events</a:t>
            </a:r>
            <a:endParaRPr sz="2000" b="0" i="0" u="sng" strike="noStrike" cap="none">
              <a:solidFill>
                <a:srgbClr val="F1736D"/>
              </a:solidFill>
              <a:latin typeface="Century Gothic"/>
              <a:ea typeface="Century Gothic"/>
              <a:cs typeface="Century Gothic"/>
              <a:sym typeface="Century Gothic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nl-NL" sz="2000" b="0" i="0" u="sng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www.aeno.nl/agenda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6" name="Google Shape;506;p15"/>
          <p:cNvSpPr txBox="1"/>
          <p:nvPr/>
        </p:nvSpPr>
        <p:spPr>
          <a:xfrm>
            <a:off x="7515141" y="4674191"/>
            <a:ext cx="383707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Nieuwsbrieven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nl-NL" sz="2000" b="0" i="0" u="sng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www.aeno.nl/nieuwsbrieven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nl-NL" sz="2000" b="0" i="0" u="sng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www.tinyurl.com/JDR-Nieuws</a:t>
            </a:r>
            <a:r>
              <a:rPr lang="nl-NL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7" name="Google Shape;507;p15" descr="Agenda met effen opvulli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70536" y="2948509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15" descr="Open enveloppe met effen opvulli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455430" y="4633598"/>
            <a:ext cx="727516" cy="727516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15"/>
          <p:cNvSpPr/>
          <p:nvPr/>
        </p:nvSpPr>
        <p:spPr>
          <a:xfrm>
            <a:off x="1059055" y="2940092"/>
            <a:ext cx="961541" cy="931235"/>
          </a:xfrm>
          <a:prstGeom prst="roundRect">
            <a:avLst>
              <a:gd name="adj" fmla="val 151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0" name="Google Shape;510;p15"/>
          <p:cNvSpPr/>
          <p:nvPr/>
        </p:nvSpPr>
        <p:spPr>
          <a:xfrm>
            <a:off x="1037020" y="4531739"/>
            <a:ext cx="961541" cy="931235"/>
          </a:xfrm>
          <a:prstGeom prst="roundRect">
            <a:avLst>
              <a:gd name="adj" fmla="val 151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11" name="Google Shape;511;p15" descr="Internet met effen opvulli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82625" y="2948509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15" descr="Verbindingen met effen opvulli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37020" y="4540156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3" descr="Afbeelding met grafische vormgeving, schermopname, clipart, Graphics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 r="51828"/>
          <a:stretch/>
        </p:blipFill>
        <p:spPr>
          <a:xfrm>
            <a:off x="-235974" y="-1484671"/>
            <a:ext cx="58730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95;p13" descr="Afbeelding met grafische vormgeving, schermopname, clipart, Graphics&#10;&#10;Automatisch gegenereerde beschrijving">
            <a:extLst>
              <a:ext uri="{FF2B5EF4-FFF2-40B4-BE49-F238E27FC236}">
                <a16:creationId xmlns:a16="http://schemas.microsoft.com/office/drawing/2014/main" id="{EC489A29-8728-7672-0344-7491BA46E14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6864" t="26390"/>
          <a:stretch/>
        </p:blipFill>
        <p:spPr>
          <a:xfrm>
            <a:off x="6096000" y="325167"/>
            <a:ext cx="5259123" cy="5048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"/>
          <p:cNvSpPr txBox="1">
            <a:spLocks noGrp="1"/>
          </p:cNvSpPr>
          <p:nvPr>
            <p:ph type="title"/>
          </p:nvPr>
        </p:nvSpPr>
        <p:spPr>
          <a:xfrm>
            <a:off x="838201" y="333375"/>
            <a:ext cx="289805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nl-NL"/>
              <a:t>Werkdruk? </a:t>
            </a:r>
            <a:endParaRPr/>
          </a:p>
        </p:txBody>
      </p:sp>
      <p:pic>
        <p:nvPicPr>
          <p:cNvPr id="201" name="Google Shape;20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131559"/>
            <a:ext cx="12192000" cy="5357262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4"/>
          <p:cNvSpPr txBox="1"/>
          <p:nvPr/>
        </p:nvSpPr>
        <p:spPr>
          <a:xfrm>
            <a:off x="838200" y="1035034"/>
            <a:ext cx="105123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nl-NL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Webinar 1</a:t>
            </a:r>
            <a:endParaRPr/>
          </a:p>
        </p:txBody>
      </p:sp>
      <p:sp>
        <p:nvSpPr>
          <p:cNvPr id="203" name="Google Shape;203;p14"/>
          <p:cNvSpPr txBox="1"/>
          <p:nvPr/>
        </p:nvSpPr>
        <p:spPr>
          <a:xfrm>
            <a:off x="3529780" y="315034"/>
            <a:ext cx="6263147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nl-NL" sz="4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 verandert toch niks… </a:t>
            </a:r>
            <a:endParaRPr sz="40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7"/>
          <p:cNvSpPr txBox="1">
            <a:spLocks noGrp="1"/>
          </p:cNvSpPr>
          <p:nvPr>
            <p:ph type="title"/>
          </p:nvPr>
        </p:nvSpPr>
        <p:spPr>
          <a:xfrm>
            <a:off x="837238" y="199035"/>
            <a:ext cx="105141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nl-NL"/>
              <a:t>Werkdruk in beeld</a:t>
            </a:r>
            <a:endParaRPr/>
          </a:p>
        </p:txBody>
      </p:sp>
      <p:pic>
        <p:nvPicPr>
          <p:cNvPr id="209" name="Google Shape;20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650" y="2160550"/>
            <a:ext cx="1188720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4141750"/>
            <a:ext cx="11887200" cy="1818197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7"/>
          <p:cNvSpPr txBox="1">
            <a:spLocks noGrp="1"/>
          </p:cNvSpPr>
          <p:nvPr>
            <p:ph type="body" idx="1"/>
          </p:nvPr>
        </p:nvSpPr>
        <p:spPr>
          <a:xfrm>
            <a:off x="839038" y="1023872"/>
            <a:ext cx="105123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None/>
            </a:pPr>
            <a:r>
              <a:rPr lang="nl-NL"/>
              <a:t>Webinar 1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5"/>
          <p:cNvSpPr txBox="1">
            <a:spLocks noGrp="1"/>
          </p:cNvSpPr>
          <p:nvPr>
            <p:ph type="title"/>
          </p:nvPr>
        </p:nvSpPr>
        <p:spPr>
          <a:xfrm>
            <a:off x="837238" y="199035"/>
            <a:ext cx="105141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nl-NL"/>
              <a:t>Werkdruk in beeld</a:t>
            </a:r>
            <a:endParaRPr/>
          </a:p>
        </p:txBody>
      </p:sp>
      <p:sp>
        <p:nvSpPr>
          <p:cNvPr id="217" name="Google Shape;217;p45"/>
          <p:cNvSpPr txBox="1">
            <a:spLocks noGrp="1"/>
          </p:cNvSpPr>
          <p:nvPr>
            <p:ph type="body" idx="1"/>
          </p:nvPr>
        </p:nvSpPr>
        <p:spPr>
          <a:xfrm>
            <a:off x="839038" y="1023872"/>
            <a:ext cx="105123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None/>
            </a:pPr>
            <a:r>
              <a:rPr lang="nl-NL"/>
              <a:t>Webinar 1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18" name="Google Shape;218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6439" y="1743872"/>
            <a:ext cx="4901297" cy="5009291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45"/>
          <p:cNvSpPr txBox="1"/>
          <p:nvPr/>
        </p:nvSpPr>
        <p:spPr>
          <a:xfrm flipH="1">
            <a:off x="620929" y="3833019"/>
            <a:ext cx="411676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Welke taakeis is bepalend voor burnout?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6"/>
          <p:cNvSpPr txBox="1">
            <a:spLocks noGrp="1"/>
          </p:cNvSpPr>
          <p:nvPr>
            <p:ph type="title"/>
          </p:nvPr>
        </p:nvSpPr>
        <p:spPr>
          <a:xfrm>
            <a:off x="837238" y="199035"/>
            <a:ext cx="105141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nl-NL"/>
              <a:t>De buffer strategie</a:t>
            </a:r>
            <a:endParaRPr/>
          </a:p>
        </p:txBody>
      </p:sp>
      <p:sp>
        <p:nvSpPr>
          <p:cNvPr id="225" name="Google Shape;225;p46"/>
          <p:cNvSpPr txBox="1">
            <a:spLocks noGrp="1"/>
          </p:cNvSpPr>
          <p:nvPr>
            <p:ph type="body" idx="1"/>
          </p:nvPr>
        </p:nvSpPr>
        <p:spPr>
          <a:xfrm>
            <a:off x="839038" y="1023872"/>
            <a:ext cx="105123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None/>
            </a:pPr>
            <a:r>
              <a:rPr lang="nl-NL"/>
              <a:t>Webinar 1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26" name="Google Shape;226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772" y="2507846"/>
            <a:ext cx="10645340" cy="2531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7"/>
          <p:cNvSpPr txBox="1">
            <a:spLocks noGrp="1"/>
          </p:cNvSpPr>
          <p:nvPr>
            <p:ph type="title"/>
          </p:nvPr>
        </p:nvSpPr>
        <p:spPr>
          <a:xfrm>
            <a:off x="837238" y="199035"/>
            <a:ext cx="105141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nl-NL"/>
              <a:t>De buffer strategie</a:t>
            </a:r>
            <a:endParaRPr/>
          </a:p>
        </p:txBody>
      </p:sp>
      <p:sp>
        <p:nvSpPr>
          <p:cNvPr id="232" name="Google Shape;232;p47"/>
          <p:cNvSpPr txBox="1">
            <a:spLocks noGrp="1"/>
          </p:cNvSpPr>
          <p:nvPr>
            <p:ph type="body" idx="1"/>
          </p:nvPr>
        </p:nvSpPr>
        <p:spPr>
          <a:xfrm>
            <a:off x="809542" y="1023872"/>
            <a:ext cx="105123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None/>
            </a:pPr>
            <a:r>
              <a:rPr lang="nl-NL">
                <a:solidFill>
                  <a:schemeClr val="lt1"/>
                </a:solidFill>
              </a:rPr>
              <a:t>Maar met welke hulpbron dan?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33" name="Google Shape;233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95960" y="2089460"/>
            <a:ext cx="4493583" cy="4768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6285" y="2089460"/>
            <a:ext cx="4472772" cy="46975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&amp;O fonds">
  <a:themeElements>
    <a:clrScheme name="Custom 53">
      <a:dk1>
        <a:srgbClr val="201E5B"/>
      </a:dk1>
      <a:lt1>
        <a:srgbClr val="FFFFFF"/>
      </a:lt1>
      <a:dk2>
        <a:srgbClr val="41F7AC"/>
      </a:dk2>
      <a:lt2>
        <a:srgbClr val="A3D8E7"/>
      </a:lt2>
      <a:accent1>
        <a:srgbClr val="F9364C"/>
      </a:accent1>
      <a:accent2>
        <a:srgbClr val="F3F2E6"/>
      </a:accent2>
      <a:accent3>
        <a:srgbClr val="50C6D9"/>
      </a:accent3>
      <a:accent4>
        <a:srgbClr val="00AE78"/>
      </a:accent4>
      <a:accent5>
        <a:srgbClr val="FFB90B"/>
      </a:accent5>
      <a:accent6>
        <a:srgbClr val="D5BC93"/>
      </a:accent6>
      <a:hlink>
        <a:srgbClr val="F1736D"/>
      </a:hlink>
      <a:folHlink>
        <a:srgbClr val="918D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884</Words>
  <Application>Microsoft Office PowerPoint</Application>
  <PresentationFormat>Breedbeeld</PresentationFormat>
  <Paragraphs>155</Paragraphs>
  <Slides>37</Slides>
  <Notes>35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37</vt:i4>
      </vt:variant>
    </vt:vector>
  </HeadingPairs>
  <TitlesOfParts>
    <vt:vector size="42" baseType="lpstr">
      <vt:lpstr>Arial</vt:lpstr>
      <vt:lpstr>Calibri</vt:lpstr>
      <vt:lpstr>Segoe UI</vt:lpstr>
      <vt:lpstr>Century Gothic</vt:lpstr>
      <vt:lpstr>A&amp;O fonds</vt:lpstr>
      <vt:lpstr>Werkdruk in beeld: de belangrijkste inzichten per webinar</vt:lpstr>
      <vt:lpstr>Het JD-R model</vt:lpstr>
      <vt:lpstr>Twee processen van het JD-R Motivatie en Uitputting</vt:lpstr>
      <vt:lpstr>PowerPoint-presentatie</vt:lpstr>
      <vt:lpstr>Werkdruk? </vt:lpstr>
      <vt:lpstr>Werkdruk in beeld</vt:lpstr>
      <vt:lpstr>Werkdruk in beeld</vt:lpstr>
      <vt:lpstr>De buffer strategie</vt:lpstr>
      <vt:lpstr>De buffer strategie</vt:lpstr>
      <vt:lpstr>De buffer strategie</vt:lpstr>
      <vt:lpstr>De buffer strategie</vt:lpstr>
      <vt:lpstr>De BOOST strategie</vt:lpstr>
      <vt:lpstr>De BOOSTER strategie</vt:lpstr>
      <vt:lpstr>PowerPoint-presentatie</vt:lpstr>
      <vt:lpstr>Teammodel van bevlogenheid</vt:lpstr>
      <vt:lpstr>Teammodel van bevlogenheid</vt:lpstr>
      <vt:lpstr>Draagvlak creëren</vt:lpstr>
      <vt:lpstr>Stakeholder 1: de directie</vt:lpstr>
      <vt:lpstr>Stakeholder 2: de OR</vt:lpstr>
      <vt:lpstr>Stakeholder 3: je collega’s</vt:lpstr>
      <vt:lpstr>Draagvlak creëren</vt:lpstr>
      <vt:lpstr>Microsituaties</vt:lpstr>
      <vt:lpstr>Hulpbronnen mobiliseren</vt:lpstr>
      <vt:lpstr>Praktijkvoorbeeld</vt:lpstr>
      <vt:lpstr>Leidinggevende en het JD-R</vt:lpstr>
      <vt:lpstr>Sociale Netwerk Analyse</vt:lpstr>
      <vt:lpstr>JDR model + SNA</vt:lpstr>
      <vt:lpstr>JDR model + SNA</vt:lpstr>
      <vt:lpstr>SNA toepassen</vt:lpstr>
      <vt:lpstr>SNA toepassen</vt:lpstr>
      <vt:lpstr>Proactief gedrag</vt:lpstr>
      <vt:lpstr>De winstcyclus</vt:lpstr>
      <vt:lpstr>De winstcyclus</vt:lpstr>
      <vt:lpstr>Proactive Vitality Management</vt:lpstr>
      <vt:lpstr>Voice</vt:lpstr>
      <vt:lpstr>Jobcraften</vt:lpstr>
      <vt:lpstr>Meer informatie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Bastiaan van de Werk</dc:creator>
  <cp:lastModifiedBy>Donald Meulensteen</cp:lastModifiedBy>
  <cp:revision>1</cp:revision>
  <dcterms:created xsi:type="dcterms:W3CDTF">2019-01-15T13:17:09Z</dcterms:created>
  <dcterms:modified xsi:type="dcterms:W3CDTF">2024-12-03T06:11:08Z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v-rimour@microsoft.com</vt:lpwstr>
  </property>
  <property fmtid="{D5CDD505-2E9C-101B-9397-08002B2CF9AE}" pid="5" name="MSIP_Label_f42aa342-8706-4288-bd11-ebb85995028c_SetDate">
    <vt:lpwstr>2018-02-19T06:21:30.1318915Z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  <property fmtid="{D5CDD505-2E9C-101B-9397-08002B2CF9AE}" pid="10" name="ContentTypeId">
    <vt:lpwstr>0x0101000B2B77EC952059409767C33C33782532</vt:lpwstr>
  </property>
</Properties>
</file>