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73" r:id="rId5"/>
    <p:sldId id="284" r:id="rId6"/>
    <p:sldId id="386" r:id="rId7"/>
    <p:sldId id="329" r:id="rId8"/>
    <p:sldId id="355" r:id="rId9"/>
    <p:sldId id="352" r:id="rId10"/>
    <p:sldId id="344" r:id="rId11"/>
    <p:sldId id="351" r:id="rId12"/>
    <p:sldId id="368" r:id="rId13"/>
    <p:sldId id="369" r:id="rId14"/>
    <p:sldId id="370" r:id="rId15"/>
    <p:sldId id="371" r:id="rId16"/>
    <p:sldId id="380" r:id="rId17"/>
    <p:sldId id="36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lides" id="{56F1D1F2-5D08-B04A-9441-D69A4DE12AF6}">
          <p14:sldIdLst>
            <p14:sldId id="273"/>
            <p14:sldId id="284"/>
            <p14:sldId id="386"/>
            <p14:sldId id="329"/>
            <p14:sldId id="355"/>
            <p14:sldId id="352"/>
            <p14:sldId id="344"/>
            <p14:sldId id="351"/>
            <p14:sldId id="368"/>
            <p14:sldId id="369"/>
            <p14:sldId id="370"/>
            <p14:sldId id="371"/>
            <p14:sldId id="380"/>
            <p14:sldId id="366"/>
            <p14:sldId id="277"/>
          </p14:sldIdLst>
        </p14:section>
        <p14:section name="Extra slides" id="{1CA57801-992A-CF43-B3B0-C3BC2EBF12B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CB7"/>
    <a:srgbClr val="F36568"/>
    <a:srgbClr val="8984B3"/>
    <a:srgbClr val="F4F2E6"/>
    <a:srgbClr val="B1EDE8"/>
    <a:srgbClr val="D2B4A6"/>
    <a:srgbClr val="211E5B"/>
    <a:srgbClr val="42F7AC"/>
    <a:srgbClr val="3D387D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58" d="100"/>
          <a:sy n="158" d="100"/>
        </p:scale>
        <p:origin x="54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FD8657-D98E-FC42-A24D-4BB1D2027C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B05DA-186E-5B43-B6A0-1F5B3FA0AD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14E21-E0BF-6B4A-B09B-B61201E9ED3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01889-75D2-6548-80A9-1D89E0B168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4D27C-45FB-334D-84F0-AFA6737860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FEC32-0455-DD4E-82B2-FD038F51D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5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5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35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59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59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17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1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0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538EFE-4CD2-8946-93B1-24C2B5C2DF9D}"/>
              </a:ext>
            </a:extLst>
          </p:cNvPr>
          <p:cNvSpPr/>
          <p:nvPr userDrawn="1"/>
        </p:nvSpPr>
        <p:spPr>
          <a:xfrm rot="-600000">
            <a:off x="1937117" y="3931190"/>
            <a:ext cx="11421220" cy="3948440"/>
          </a:xfrm>
          <a:prstGeom prst="roundRect">
            <a:avLst>
              <a:gd name="adj" fmla="val 96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689983-030D-DE43-9D36-9837FA95BF47}"/>
              </a:ext>
            </a:extLst>
          </p:cNvPr>
          <p:cNvSpPr/>
          <p:nvPr userDrawn="1"/>
        </p:nvSpPr>
        <p:spPr>
          <a:xfrm rot="-600000">
            <a:off x="-834646" y="4395858"/>
            <a:ext cx="4356933" cy="2989662"/>
          </a:xfrm>
          <a:prstGeom prst="roundRect">
            <a:avLst>
              <a:gd name="adj" fmla="val 109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DEF7EF-3947-BBD0-F20F-90B44F92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293145"/>
            <a:ext cx="10520362" cy="115296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5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0F22098-55FA-DDAB-3564-E9DAE5F13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4876800"/>
            <a:ext cx="2845252" cy="13628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4BCC04-CBAA-9A97-9947-0C91AA416D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7966" y="4876800"/>
            <a:ext cx="2974064" cy="75826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1CDFC-F58F-E8F7-312A-9B36B81A0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969545"/>
            <a:ext cx="5833829" cy="23085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Spreker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CDBEAA3-B6E9-11E7-A177-2BBAC132A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1" y="3271170"/>
            <a:ext cx="5833829" cy="23085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482807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Dubbel Speci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6103159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Roo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dstuk Gro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24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stul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2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538EFE-4CD2-8946-93B1-24C2B5C2DF9D}"/>
              </a:ext>
            </a:extLst>
          </p:cNvPr>
          <p:cNvSpPr/>
          <p:nvPr userDrawn="1"/>
        </p:nvSpPr>
        <p:spPr>
          <a:xfrm rot="-600000">
            <a:off x="1937117" y="3931190"/>
            <a:ext cx="11421220" cy="3948440"/>
          </a:xfrm>
          <a:prstGeom prst="roundRect">
            <a:avLst>
              <a:gd name="adj" fmla="val 966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689983-030D-DE43-9D36-9837FA95BF47}"/>
              </a:ext>
            </a:extLst>
          </p:cNvPr>
          <p:cNvSpPr/>
          <p:nvPr userDrawn="1"/>
        </p:nvSpPr>
        <p:spPr>
          <a:xfrm rot="-600000">
            <a:off x="-834646" y="4395858"/>
            <a:ext cx="4356933" cy="2989662"/>
          </a:xfrm>
          <a:prstGeom prst="roundRect">
            <a:avLst>
              <a:gd name="adj" fmla="val 109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0F22098-55FA-DDAB-3564-E9DAE5F13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4876800"/>
            <a:ext cx="2845252" cy="13628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4BCC04-CBAA-9A97-9947-0C91AA416D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7966" y="4876800"/>
            <a:ext cx="2974064" cy="75826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1CDFC-F58F-E8F7-312A-9B36B81A0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966" y="706551"/>
            <a:ext cx="3994144" cy="230855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Spreker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CDBEAA3-B6E9-11E7-A177-2BBAC132A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966" y="948270"/>
            <a:ext cx="3994144" cy="23085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Persoonlijke</a:t>
            </a:r>
            <a:r>
              <a:rPr lang="en-GB" dirty="0"/>
              <a:t> </a:t>
            </a:r>
            <a:r>
              <a:rPr lang="en-GB" dirty="0" err="1"/>
              <a:t>gegevens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27DE61-1208-B33B-88BA-43B77DE26FCB}"/>
              </a:ext>
            </a:extLst>
          </p:cNvPr>
          <p:cNvGrpSpPr/>
          <p:nvPr userDrawn="1"/>
        </p:nvGrpSpPr>
        <p:grpSpPr>
          <a:xfrm>
            <a:off x="838201" y="689789"/>
            <a:ext cx="3291114" cy="1966325"/>
            <a:chOff x="1819686" y="556015"/>
            <a:chExt cx="4141695" cy="24654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DB2521-2100-ED4A-9C6E-9E8511EFFA83}"/>
                </a:ext>
              </a:extLst>
            </p:cNvPr>
            <p:cNvSpPr txBox="1"/>
            <p:nvPr/>
          </p:nvSpPr>
          <p:spPr>
            <a:xfrm>
              <a:off x="1819686" y="556015"/>
              <a:ext cx="4141695" cy="2215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Fluwelen</a:t>
              </a:r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Burgwal</a:t>
              </a:r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58</a:t>
              </a: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Postbus 11560</a:t>
              </a: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2502 AN Den Haag</a:t>
              </a:r>
            </a:p>
            <a:p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070 763 00 30</a:t>
              </a:r>
            </a:p>
            <a:p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secretariaat@aeno.nl</a:t>
              </a:r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www.aeno.nl</a:t>
              </a:r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en-US" sz="16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4B68F28-A22A-774C-A735-B7D585188F2B}"/>
                </a:ext>
              </a:extLst>
            </p:cNvPr>
            <p:cNvCxnSpPr>
              <a:cxnSpLocks/>
            </p:cNvCxnSpPr>
            <p:nvPr/>
          </p:nvCxnSpPr>
          <p:spPr>
            <a:xfrm>
              <a:off x="1819686" y="3021447"/>
              <a:ext cx="1632054" cy="0"/>
            </a:xfrm>
            <a:prstGeom prst="line">
              <a:avLst/>
            </a:prstGeom>
            <a:ln w="12700">
              <a:solidFill>
                <a:srgbClr val="42F7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782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Speciaal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9" y="1015200"/>
            <a:ext cx="1051242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0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Speciaal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BF3071-9828-3BAA-0AA0-8604DE7E6B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53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C0AAAA-979C-33DE-E1B9-4BA512CB3A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53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1488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156"/>
            <a:ext cx="6496567" cy="2341702"/>
            <a:chOff x="391811" y="3327607"/>
            <a:chExt cx="9396091" cy="338684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1158" y="3327607"/>
              <a:ext cx="6636744" cy="3386841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EF770E7-0A31-6601-AAA1-065B024CB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4000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jdelijke aanduiding voor afbeelding 6">
            <a:extLst>
              <a:ext uri="{FF2B5EF4-FFF2-40B4-BE49-F238E27FC236}">
                <a16:creationId xmlns:a16="http://schemas.microsoft.com/office/drawing/2014/main" id="{48D5431F-8B1A-71F1-6DF6-72590CDD99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53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705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00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0BB27A1D-484D-D6F8-7602-9400AAA68F54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F93E84-CD16-A91B-63F7-AB7E90CBC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 (</a:t>
            </a:r>
            <a:r>
              <a:rPr lang="en-US" dirty="0" err="1"/>
              <a:t>inhoudsopgave</a:t>
            </a:r>
            <a:r>
              <a:rPr lang="en-US" dirty="0"/>
              <a:t>)</a:t>
            </a:r>
          </a:p>
        </p:txBody>
      </p:sp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9E63D5B4-43C8-C1EC-C847-9C38027E226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232000"/>
            <a:ext cx="10290242" cy="3914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1223C5A-C4D6-9F48-671B-9F4F8397F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7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720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057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EDA266F-88D5-F857-932D-2FCEB84DCB06}"/>
              </a:ext>
            </a:extLst>
          </p:cNvPr>
          <p:cNvSpPr/>
          <p:nvPr userDrawn="1"/>
        </p:nvSpPr>
        <p:spPr>
          <a:xfrm rot="-300000">
            <a:off x="-639066" y="1624366"/>
            <a:ext cx="7278735" cy="6003104"/>
          </a:xfrm>
          <a:prstGeom prst="roundRect">
            <a:avLst>
              <a:gd name="adj" fmla="val 54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8691D32-1410-0CCC-797F-C48706061872}"/>
              </a:ext>
            </a:extLst>
          </p:cNvPr>
          <p:cNvSpPr/>
          <p:nvPr userDrawn="1"/>
        </p:nvSpPr>
        <p:spPr>
          <a:xfrm rot="-300000">
            <a:off x="6034187" y="1330032"/>
            <a:ext cx="7724817" cy="6003104"/>
          </a:xfrm>
          <a:prstGeom prst="roundRect">
            <a:avLst>
              <a:gd name="adj" fmla="val 54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1000844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7851" y="2088000"/>
            <a:ext cx="5076000" cy="3897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1" y="2087999"/>
            <a:ext cx="5076000" cy="38976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6EA13E6-A137-BDF6-BADA-E433606A9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B8F200-2347-78F0-B71C-8953827797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15201"/>
            <a:ext cx="10514013" cy="720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1988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3C469C58-C0D4-141D-32DC-2EFD0C91A854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F6C6ED9D-B50C-4682-6D93-D0E81EBD353B}"/>
              </a:ext>
            </a:extLst>
          </p:cNvPr>
          <p:cNvSpPr/>
          <p:nvPr userDrawn="1"/>
        </p:nvSpPr>
        <p:spPr>
          <a:xfrm rot="-300000">
            <a:off x="6238399" y="1534243"/>
            <a:ext cx="6585581" cy="4114954"/>
          </a:xfrm>
          <a:prstGeom prst="roundRect">
            <a:avLst>
              <a:gd name="adj" fmla="val 83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2425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340000"/>
            <a:ext cx="5141299" cy="3901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E46079-5958-6944-C94D-18B61AAFBB3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46722" y="2340000"/>
            <a:ext cx="3881721" cy="2876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38AB7E-36FF-28AF-C8CF-4667D0DA9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2AC0C8F-6CE3-18EE-AFCD-E58ECEA25B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015200"/>
            <a:ext cx="10512425" cy="720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715710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D2ED021-EFA3-FA61-40CB-51CA5BDEE03B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340000"/>
            <a:ext cx="5141299" cy="3865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556C78-DE83-BE74-EE84-5AEF016BC969}"/>
              </a:ext>
            </a:extLst>
          </p:cNvPr>
          <p:cNvSpPr/>
          <p:nvPr userDrawn="1"/>
        </p:nvSpPr>
        <p:spPr>
          <a:xfrm rot="-300000">
            <a:off x="6238193" y="1529517"/>
            <a:ext cx="6694029" cy="4114954"/>
          </a:xfrm>
          <a:prstGeom prst="roundRect">
            <a:avLst>
              <a:gd name="adj" fmla="val 83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E46079-5958-6944-C94D-18B61AAFBB3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46722" y="2340000"/>
            <a:ext cx="3881721" cy="2876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38AB7E-36FF-28AF-C8CF-4667D0DA9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2BF6C158-660D-96D6-5E16-4C240C131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076006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23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8B996F-F74E-769B-7571-E5E7337B6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88857"/>
          </a:xfrm>
          <a:solidFill>
            <a:schemeClr val="accent2"/>
          </a:solidFill>
        </p:spPr>
        <p:txBody>
          <a:bodyPr/>
          <a:lstStyle/>
          <a:p>
            <a:endParaRPr lang="en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2FB9DF-8035-4053-274A-9E543F35A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0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Nor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ADC4EE78-3541-724C-F7E3-A014250CF5F0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232000"/>
            <a:ext cx="10510191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7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B26D7C4-47E1-E3B3-8B89-1ED0F96FD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D248-CAAE-34CA-E505-BC50569360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0300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A721CC-F625-D85E-87F9-7EAFF7B9F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6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Dubbel Speci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6103159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06292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32BD6E-A1D0-B576-0A90-05C6BCC1E9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B10118-2AD8-528D-227E-41A7D8B01F4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572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Nor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10510191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200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4539DD49-86D2-2E17-77E5-2C50BEC5C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9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D248-CAAE-34CA-E505-BC50569360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0300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A721CC-F625-D85E-87F9-7EAFF7B9F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3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8" y="335446"/>
            <a:ext cx="10515600" cy="7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800" y="18252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  <p:sldLayoutId id="2147483689" r:id="rId4"/>
    <p:sldLayoutId id="2147483688" r:id="rId5"/>
    <p:sldLayoutId id="2147483697" r:id="rId6"/>
    <p:sldLayoutId id="2147483692" r:id="rId7"/>
    <p:sldLayoutId id="2147483690" r:id="rId8"/>
    <p:sldLayoutId id="2147483691" r:id="rId9"/>
    <p:sldLayoutId id="2147483685" r:id="rId10"/>
    <p:sldLayoutId id="2147483702" r:id="rId11"/>
    <p:sldLayoutId id="2147483703" r:id="rId12"/>
    <p:sldLayoutId id="2147483704" r:id="rId13"/>
    <p:sldLayoutId id="2147483677" r:id="rId14"/>
    <p:sldLayoutId id="2147483693" r:id="rId15"/>
    <p:sldLayoutId id="2147483696" r:id="rId16"/>
    <p:sldLayoutId id="2147483679" r:id="rId17"/>
    <p:sldLayoutId id="2147483680" r:id="rId18"/>
    <p:sldLayoutId id="2147483705" r:id="rId19"/>
    <p:sldLayoutId id="2147483706" r:id="rId20"/>
    <p:sldLayoutId id="2147483707" r:id="rId21"/>
    <p:sldLayoutId id="2147483684" r:id="rId22"/>
    <p:sldLayoutId id="2147483698" r:id="rId23"/>
    <p:sldLayoutId id="2147483699" r:id="rId24"/>
    <p:sldLayoutId id="2147483695" r:id="rId25"/>
    <p:sldLayoutId id="2147483678" r:id="rId2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pos="529" userDrawn="1">
          <p15:clr>
            <a:srgbClr val="F26B43"/>
          </p15:clr>
        </p15:guide>
        <p15:guide id="7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hyperlink" Target="http://www.aeno.nl/" TargetMode="External"/><Relationship Id="rId7" Type="http://schemas.openxmlformats.org/officeDocument/2006/relationships/hyperlink" Target="http://www.tinyurl.com/JDR-Nieuws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eno.nl/nieuwsbrieven" TargetMode="External"/><Relationship Id="rId11" Type="http://schemas.openxmlformats.org/officeDocument/2006/relationships/image" Target="../media/image23.svg"/><Relationship Id="rId5" Type="http://schemas.openxmlformats.org/officeDocument/2006/relationships/hyperlink" Target="https://www.aeno.nl/agenda" TargetMode="External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hyperlink" Target="http://www.aeno.nl/communities" TargetMode="External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ebra.verduin@aeno.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52" y="1293145"/>
            <a:ext cx="10685234" cy="1152968"/>
          </a:xfrm>
        </p:spPr>
        <p:txBody>
          <a:bodyPr/>
          <a:lstStyle/>
          <a:p>
            <a:r>
              <a:rPr lang="nl-NL" b="1" i="0" dirty="0">
                <a:effectLst/>
                <a:latin typeface="FFMarkWebProBold"/>
              </a:rPr>
              <a:t>Microsituaties </a:t>
            </a:r>
            <a:br>
              <a:rPr lang="nl-NL" b="1" i="0" dirty="0">
                <a:effectLst/>
                <a:latin typeface="FFMarkWebProBold"/>
              </a:rPr>
            </a:br>
            <a:r>
              <a:rPr lang="nl-NL" sz="2800" b="0" i="0" dirty="0">
                <a:effectLst/>
                <a:latin typeface="FFMarkWebProRegular"/>
              </a:rPr>
              <a:t>In gesprek met medewerkers op basis van het JD-R model</a:t>
            </a:r>
            <a:br>
              <a:rPr lang="nl-NL" b="0" i="0" dirty="0">
                <a:solidFill>
                  <a:srgbClr val="211E5B"/>
                </a:solidFill>
                <a:effectLst/>
                <a:latin typeface="FFMarkWebProRegular"/>
              </a:rPr>
            </a:br>
            <a:br>
              <a:rPr lang="nl-NL" b="1" i="0" dirty="0">
                <a:effectLst/>
                <a:latin typeface="FFMarkWebProBold"/>
              </a:rPr>
            </a:br>
            <a:endParaRPr lang="nl-NL" sz="3600" b="1" i="0" dirty="0">
              <a:effectLst/>
              <a:latin typeface="FFMarkWebProBol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FA1E8-50EE-D345-DDB3-3F1FA8307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Fenne van den Bos en Klaas-Jan Reincke</a:t>
            </a:r>
            <a:endParaRPr lang="en-NL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75008E-4454-FB0A-24BB-B0233B7132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NL" dirty="0">
                <a:latin typeface="Century Gothic"/>
              </a:rPr>
              <a:t>16 oktober</a:t>
            </a:r>
            <a:r>
              <a:rPr lang="en-NL" dirty="0">
                <a:latin typeface="Century Gothic"/>
              </a:rPr>
              <a:t> 2024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4B572-BABB-1840-BC17-8CA1353D8906}"/>
              </a:ext>
            </a:extLst>
          </p:cNvPr>
          <p:cNvSpPr txBox="1"/>
          <p:nvPr/>
        </p:nvSpPr>
        <p:spPr>
          <a:xfrm>
            <a:off x="4974336" y="8814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1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9677400" cy="720000"/>
          </a:xfrm>
        </p:spPr>
        <p:txBody>
          <a:bodyPr/>
          <a:lstStyle/>
          <a:p>
            <a:r>
              <a:rPr lang="nl-NL" dirty="0">
                <a:latin typeface="Century Gothic"/>
              </a:rPr>
              <a:t>Je bent aanstekelijk en besmettelijk!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1851F1A-AA93-403C-721C-6CC76581B2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Ligt aan 1) frequentie, 2) intensiteit van emotie, 3) aard van de relatie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1C36D4-760D-C486-9CB7-4C9879CE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498700"/>
            <a:ext cx="8149396" cy="50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14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9677400" cy="720000"/>
          </a:xfrm>
        </p:spPr>
        <p:txBody>
          <a:bodyPr/>
          <a:lstStyle/>
          <a:p>
            <a:r>
              <a:rPr lang="nl-NL" dirty="0">
                <a:latin typeface="Century Gothic"/>
              </a:rPr>
              <a:t>Hulpbronnen mobiliseren!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0BAEB9C-C8FD-E0DE-4C15-2089573E6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87" y="2168821"/>
            <a:ext cx="10076225" cy="44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50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9677400" cy="720000"/>
          </a:xfrm>
        </p:spPr>
        <p:txBody>
          <a:bodyPr/>
          <a:lstStyle/>
          <a:p>
            <a:r>
              <a:rPr lang="nl-NL" dirty="0">
                <a:latin typeface="Century Gothic"/>
              </a:rPr>
              <a:t>Voorbeeldgedrag!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ACF59E-C5D1-00D1-7358-655F3F870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2310"/>
            <a:ext cx="12192000" cy="56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0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9677400" cy="720000"/>
          </a:xfrm>
        </p:spPr>
        <p:txBody>
          <a:bodyPr/>
          <a:lstStyle/>
          <a:p>
            <a:r>
              <a:rPr lang="nl-NL" dirty="0">
                <a:latin typeface="Century Gothic"/>
              </a:rPr>
              <a:t>Voorbeeld hulpbronnen verspreiden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1851F1A-AA93-403C-721C-6CC76581B2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7" y="1099044"/>
            <a:ext cx="10512425" cy="720000"/>
          </a:xfrm>
        </p:spPr>
        <p:txBody>
          <a:bodyPr/>
          <a:lstStyle/>
          <a:p>
            <a:r>
              <a:rPr lang="nl-NL" dirty="0">
                <a:latin typeface="Aptos" panose="020B0004020202020204" pitchFamily="34" charset="0"/>
                <a:cs typeface="Arial" panose="020B0604020202020204" pitchFamily="34" charset="0"/>
              </a:rPr>
              <a:t>Ervaren steun vanuit de Directie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C62585-6504-9939-72BB-F7B3146B1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050" y="1548459"/>
            <a:ext cx="7441109" cy="511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76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4254B0D1-B9B1-52D6-EFD3-3B372088FFC1}"/>
              </a:ext>
            </a:extLst>
          </p:cNvPr>
          <p:cNvSpPr/>
          <p:nvPr/>
        </p:nvSpPr>
        <p:spPr>
          <a:xfrm>
            <a:off x="6346966" y="4531739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EB60199-0656-419C-4AFE-40831C22D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Nieuwsgierig en wil je meer</a:t>
            </a:r>
          </a:p>
          <a:p>
            <a:r>
              <a:rPr lang="nl-NL" dirty="0"/>
              <a:t>over ons werk weten?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60D0EA7-0D58-2330-F139-7D315352CA19}"/>
              </a:ext>
            </a:extLst>
          </p:cNvPr>
          <p:cNvSpPr txBox="1"/>
          <p:nvPr/>
        </p:nvSpPr>
        <p:spPr>
          <a:xfrm>
            <a:off x="2459990" y="3097933"/>
            <a:ext cx="3636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Website</a:t>
            </a:r>
            <a:endParaRPr lang="nl-NL" sz="2000" dirty="0">
              <a:latin typeface="Century Gothic" panose="020B0502020202020204" pitchFamily="34" charset="0"/>
            </a:endParaRPr>
          </a:p>
          <a:p>
            <a:r>
              <a:rPr lang="nl-NL" sz="2000" dirty="0" err="1"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</a:t>
            </a:r>
            <a:endParaRPr lang="nl-NL" sz="2000" dirty="0">
              <a:latin typeface="Century Gothic" panose="020B0502020202020204" pitchFamily="34" charset="0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81B78A90-E05F-A08E-D633-9F26147DD4E4}"/>
              </a:ext>
            </a:extLst>
          </p:cNvPr>
          <p:cNvSpPr/>
          <p:nvPr/>
        </p:nvSpPr>
        <p:spPr>
          <a:xfrm>
            <a:off x="6338418" y="2940092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5EE5C56-CF19-5A85-E13D-573CCCBD0DDC}"/>
              </a:ext>
            </a:extLst>
          </p:cNvPr>
          <p:cNvSpPr txBox="1"/>
          <p:nvPr/>
        </p:nvSpPr>
        <p:spPr>
          <a:xfrm>
            <a:off x="2400996" y="4689580"/>
            <a:ext cx="36950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Community</a:t>
            </a:r>
            <a:endParaRPr lang="nl-NL" sz="2000" dirty="0">
              <a:solidFill>
                <a:srgbClr val="F1736D"/>
              </a:solidFill>
              <a:latin typeface="Century Gothic" panose="020B0502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b="0" i="0" dirty="0">
                <a:effectLst/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www.aeno.nl/communities</a:t>
            </a:r>
            <a:endParaRPr lang="nl-NL" sz="2000" dirty="0">
              <a:latin typeface="Century Gothic" panose="020B0502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D507B8-3A3F-B2D0-CE81-0D2A86B5DACA}"/>
              </a:ext>
            </a:extLst>
          </p:cNvPr>
          <p:cNvSpPr txBox="1"/>
          <p:nvPr/>
        </p:nvSpPr>
        <p:spPr>
          <a:xfrm>
            <a:off x="7574133" y="3097933"/>
            <a:ext cx="37780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Events</a:t>
            </a:r>
            <a:endParaRPr lang="nl-NL" sz="2000" dirty="0">
              <a:solidFill>
                <a:srgbClr val="F1736D"/>
              </a:solidFill>
              <a:latin typeface="Century Gothic" panose="020B0502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b="0" i="0" dirty="0">
                <a:effectLst/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www.aeno.nl/agenda</a:t>
            </a:r>
            <a:endParaRPr lang="nl-NL" sz="2000" dirty="0">
              <a:latin typeface="Century Gothic" panose="020B0502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7118D5C-1CA1-A68B-E42E-6121B36C9692}"/>
              </a:ext>
            </a:extLst>
          </p:cNvPr>
          <p:cNvSpPr txBox="1"/>
          <p:nvPr/>
        </p:nvSpPr>
        <p:spPr>
          <a:xfrm>
            <a:off x="7515141" y="4674191"/>
            <a:ext cx="38370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Nieuwsbrieven</a:t>
            </a:r>
          </a:p>
          <a:p>
            <a:r>
              <a:rPr lang="nl-NL" sz="2000" b="0" i="0" dirty="0">
                <a:effectLst/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www.aeno.nl/nieuwsbrieven</a:t>
            </a:r>
            <a:endParaRPr lang="nl-NL" sz="2000" b="0" i="0" dirty="0">
              <a:effectLst/>
              <a:latin typeface="Century Gothic" panose="020B0502020202020204" pitchFamily="34" charset="0"/>
            </a:endParaRPr>
          </a:p>
          <a:p>
            <a:r>
              <a:rPr lang="nl-NL" sz="2000" dirty="0">
                <a:latin typeface="Century Gothic" panose="020B0502020202020204" pitchFamily="34" charset="0"/>
                <a:hlinkClick r:id="rId7"/>
              </a:rPr>
              <a:t>www.tinyurl.com/JDR-Nieuws</a:t>
            </a:r>
            <a:r>
              <a:rPr lang="nl-NL" sz="2000" dirty="0"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16" name="Graphic 15" descr="Agenda met effen opvulling">
            <a:extLst>
              <a:ext uri="{FF2B5EF4-FFF2-40B4-BE49-F238E27FC236}">
                <a16:creationId xmlns:a16="http://schemas.microsoft.com/office/drawing/2014/main" id="{33BD1C4A-7D5A-98DF-0E9E-E4F1904A7A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70536" y="2948509"/>
            <a:ext cx="914400" cy="914400"/>
          </a:xfrm>
          <a:prstGeom prst="rect">
            <a:avLst/>
          </a:prstGeom>
        </p:spPr>
      </p:pic>
      <p:pic>
        <p:nvPicPr>
          <p:cNvPr id="32" name="Graphic 31" descr="Open enveloppe met effen opvulling">
            <a:extLst>
              <a:ext uri="{FF2B5EF4-FFF2-40B4-BE49-F238E27FC236}">
                <a16:creationId xmlns:a16="http://schemas.microsoft.com/office/drawing/2014/main" id="{B4FCB69C-1CDF-A017-F404-633471DDB1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5430" y="4633598"/>
            <a:ext cx="727516" cy="727516"/>
          </a:xfrm>
          <a:prstGeom prst="rect">
            <a:avLst/>
          </a:prstGeom>
        </p:spPr>
      </p:pic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1AC5016C-77F1-243B-C885-BF2F68950CD4}"/>
              </a:ext>
            </a:extLst>
          </p:cNvPr>
          <p:cNvSpPr/>
          <p:nvPr/>
        </p:nvSpPr>
        <p:spPr>
          <a:xfrm>
            <a:off x="1059055" y="2940092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D3E4EA06-854E-75FF-BAB5-F03B83F51270}"/>
              </a:ext>
            </a:extLst>
          </p:cNvPr>
          <p:cNvSpPr/>
          <p:nvPr/>
        </p:nvSpPr>
        <p:spPr>
          <a:xfrm>
            <a:off x="1037020" y="4531739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6" name="Graphic 25" descr="Internet met effen opvulling">
            <a:extLst>
              <a:ext uri="{FF2B5EF4-FFF2-40B4-BE49-F238E27FC236}">
                <a16:creationId xmlns:a16="http://schemas.microsoft.com/office/drawing/2014/main" id="{12040C13-86BF-7B37-AF3D-9C4837D41D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2625" y="2948509"/>
            <a:ext cx="914400" cy="914400"/>
          </a:xfrm>
          <a:prstGeom prst="rect">
            <a:avLst/>
          </a:prstGeom>
        </p:spPr>
      </p:pic>
      <p:pic>
        <p:nvPicPr>
          <p:cNvPr id="22" name="Graphic 21" descr="Verbindingen met effen opvulling">
            <a:extLst>
              <a:ext uri="{FF2B5EF4-FFF2-40B4-BE49-F238E27FC236}">
                <a16:creationId xmlns:a16="http://schemas.microsoft.com/office/drawing/2014/main" id="{100926A5-9438-530E-571A-436359158B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7020" y="45401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79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1F7F45-CBA3-9274-2F06-9005A6E4E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L" dirty="0"/>
              <a:t>Debra Verduin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1E3E1-4822-71C2-2D3E-4277703FA5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debra.verduin@aeno.nl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Klaas-Jan Reincke</a:t>
            </a:r>
          </a:p>
          <a:p>
            <a:r>
              <a:rPr lang="en-GB" u="sng" dirty="0"/>
              <a:t>klaasjan@vivic.work</a:t>
            </a:r>
            <a:endParaRPr lang="en-NL" u="sng" dirty="0"/>
          </a:p>
        </p:txBody>
      </p:sp>
    </p:spTree>
    <p:extLst>
      <p:ext uri="{BB962C8B-B14F-4D97-AF65-F5344CB8AC3E}">
        <p14:creationId xmlns:p14="http://schemas.microsoft.com/office/powerpoint/2010/main" val="315594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E1AF19-6E9F-4203-EC51-11C5E748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weet je na dit webinar?</a:t>
            </a:r>
            <a:endParaRPr lang="en-NL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47A11E1-3172-0E03-7211-921DD96805C2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375161299"/>
              </p:ext>
            </p:extLst>
          </p:nvPr>
        </p:nvGraphicFramePr>
        <p:xfrm>
          <a:off x="838199" y="2489198"/>
          <a:ext cx="10514014" cy="3491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68246">
                  <a:extLst>
                    <a:ext uri="{9D8B030D-6E8A-4147-A177-3AD203B41FA5}">
                      <a16:colId xmlns:a16="http://schemas.microsoft.com/office/drawing/2014/main" val="3003944236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956321321"/>
                    </a:ext>
                  </a:extLst>
                </a:gridCol>
                <a:gridCol w="229066">
                  <a:extLst>
                    <a:ext uri="{9D8B030D-6E8A-4147-A177-3AD203B41FA5}">
                      <a16:colId xmlns:a16="http://schemas.microsoft.com/office/drawing/2014/main" val="4204262110"/>
                    </a:ext>
                  </a:extLst>
                </a:gridCol>
                <a:gridCol w="638720">
                  <a:extLst>
                    <a:ext uri="{9D8B030D-6E8A-4147-A177-3AD203B41FA5}">
                      <a16:colId xmlns:a16="http://schemas.microsoft.com/office/drawing/2014/main" val="2124918579"/>
                    </a:ext>
                  </a:extLst>
                </a:gridCol>
              </a:tblGrid>
              <a:tr h="49590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NL" sz="2800" dirty="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2000" dirty="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406311"/>
                  </a:ext>
                </a:extLst>
              </a:tr>
              <a:tr h="49590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800" dirty="0">
                          <a:solidFill>
                            <a:schemeClr val="bg1"/>
                          </a:solidFill>
                          <a:latin typeface="Century Gothic"/>
                        </a:rPr>
                        <a:t>Wat zijn microsituaties en hoe gebruik je ze?</a:t>
                      </a:r>
                      <a:endParaRPr lang="en-NL" sz="2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dirty="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699881"/>
                  </a:ext>
                </a:extLst>
              </a:tr>
              <a:tr h="49590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800" dirty="0">
                          <a:solidFill>
                            <a:schemeClr val="bg1"/>
                          </a:solidFill>
                          <a:latin typeface="Century Gothic"/>
                        </a:rPr>
                        <a:t>Wat doe je als leidinggevende als je het JDR als basis gebruikt?</a:t>
                      </a: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2000" dirty="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863938"/>
                  </a:ext>
                </a:extLst>
              </a:tr>
              <a:tr h="49590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De Bevlogen Gemeente: de praktijk</a:t>
                      </a:r>
                      <a:endParaRPr lang="en-NL" sz="2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40953"/>
                  </a:ext>
                </a:extLst>
              </a:tr>
              <a:tr h="495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602055"/>
                  </a:ext>
                </a:extLst>
              </a:tr>
              <a:tr h="495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006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09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3375"/>
            <a:ext cx="9938657" cy="720000"/>
          </a:xfrm>
        </p:spPr>
        <p:txBody>
          <a:bodyPr/>
          <a:lstStyle/>
          <a:p>
            <a:r>
              <a:rPr lang="nl-NL" dirty="0">
                <a:latin typeface="Century Gothic"/>
              </a:rPr>
              <a:t>Wat zijn microsituaties?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1851F1A-AA93-403C-721C-6CC76581B2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2584580"/>
            <a:ext cx="10512425" cy="2108717"/>
          </a:xfrm>
        </p:spPr>
        <p:txBody>
          <a:bodyPr>
            <a:noAutofit/>
          </a:bodyPr>
          <a:lstStyle/>
          <a:p>
            <a:r>
              <a:rPr lang="nl-NL" sz="4400" dirty="0"/>
              <a:t>Typische, regelmatig voorkomende situaties waarin mensen interacteren met elkaar, waardoor patronen ontstaan in het handelen en betekenis geven</a:t>
            </a:r>
          </a:p>
          <a:p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74797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A901CE5D-F939-5817-53C9-8416A15DC71C}"/>
              </a:ext>
            </a:extLst>
          </p:cNvPr>
          <p:cNvGrpSpPr/>
          <p:nvPr/>
        </p:nvGrpSpPr>
        <p:grpSpPr>
          <a:xfrm>
            <a:off x="1000497" y="-1185"/>
            <a:ext cx="7578433" cy="5147425"/>
            <a:chOff x="2343118" y="2102646"/>
            <a:chExt cx="6260841" cy="4519202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C8476144-20F7-D903-C230-EEB5E108F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0318" y="2102646"/>
              <a:ext cx="4158567" cy="4519202"/>
            </a:xfrm>
            <a:prstGeom prst="rect">
              <a:avLst/>
            </a:prstGeom>
          </p:spPr>
        </p:pic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AEEF4C50-88F3-1FB7-5007-9A24240D85DC}"/>
                </a:ext>
              </a:extLst>
            </p:cNvPr>
            <p:cNvSpPr/>
            <p:nvPr/>
          </p:nvSpPr>
          <p:spPr>
            <a:xfrm>
              <a:off x="2343118" y="2267339"/>
              <a:ext cx="6260841" cy="157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72C00AA-FDE1-6AAE-F173-F3AEB8BF9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85"/>
            <a:ext cx="12192000" cy="212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7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1845A9-8874-72F0-DA4F-0C39204486D7}"/>
              </a:ext>
            </a:extLst>
          </p:cNvPr>
          <p:cNvSpPr txBox="1">
            <a:spLocks/>
          </p:cNvSpPr>
          <p:nvPr/>
        </p:nvSpPr>
        <p:spPr>
          <a:xfrm>
            <a:off x="842022" y="1336432"/>
            <a:ext cx="10510191" cy="5083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De BUFFER strategie: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Het ligt (bijna) nooit aan 1 ding!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ADEAD0-FBDE-A12A-AC51-8361B9207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21" y="1809756"/>
            <a:ext cx="10645340" cy="253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6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1845A9-8874-72F0-DA4F-0C39204486D7}"/>
              </a:ext>
            </a:extLst>
          </p:cNvPr>
          <p:cNvSpPr txBox="1">
            <a:spLocks/>
          </p:cNvSpPr>
          <p:nvPr/>
        </p:nvSpPr>
        <p:spPr>
          <a:xfrm>
            <a:off x="842022" y="1336432"/>
            <a:ext cx="10510191" cy="5083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De BOOST strategie: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Het ligt (bijna) nooit aan 1 ding!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99760AC-DAF4-797B-A543-B19444D93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91" y="1778557"/>
            <a:ext cx="11308260" cy="28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6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Kijk ook naar gedrag!</a:t>
            </a:r>
            <a:r>
              <a:rPr lang="nl-NL" b="0" dirty="0">
                <a:solidFill>
                  <a:schemeClr val="bg1"/>
                </a:solidFill>
              </a:rPr>
              <a:t> </a:t>
            </a:r>
            <a:r>
              <a:rPr lang="nl-NL" b="0" dirty="0">
                <a:solidFill>
                  <a:schemeClr val="bg1"/>
                </a:solidFill>
                <a:sym typeface="Wingdings" panose="05000000000000000000" pitchFamily="2" charset="2"/>
              </a:rPr>
              <a:t> de Verliescyclus</a:t>
            </a:r>
            <a:endParaRPr lang="nl-NL" b="0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3FF35D-CA9A-B72D-61FC-47FC901C4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4" y="1575201"/>
            <a:ext cx="10774699" cy="269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5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Kijk ook naar gedrag!</a:t>
            </a:r>
            <a:r>
              <a:rPr lang="nl-NL" b="0" dirty="0">
                <a:solidFill>
                  <a:schemeClr val="bg1"/>
                </a:solidFill>
              </a:rPr>
              <a:t> </a:t>
            </a:r>
            <a:r>
              <a:rPr lang="nl-NL" b="0" dirty="0">
                <a:solidFill>
                  <a:schemeClr val="bg1"/>
                </a:solidFill>
                <a:sym typeface="Wingdings" panose="05000000000000000000" pitchFamily="2" charset="2"/>
              </a:rPr>
              <a:t> de Winstcyclus</a:t>
            </a:r>
            <a:endParaRPr lang="nl-NL" b="0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960276-D6B9-8B9E-4C15-1A50728B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3787"/>
            <a:ext cx="10657114" cy="252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0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B873E0FF-C08B-9FA5-551F-980FA45EC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19" y="1738524"/>
            <a:ext cx="8628483" cy="4739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3375"/>
            <a:ext cx="9938657" cy="720000"/>
          </a:xfrm>
        </p:spPr>
        <p:txBody>
          <a:bodyPr/>
          <a:lstStyle/>
          <a:p>
            <a:r>
              <a:rPr lang="nl-NL" dirty="0">
                <a:latin typeface="Century Gothic"/>
              </a:rPr>
              <a:t>Zelfleiderschap: eerst je eigen zuurstofmasker!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2697478"/>
      </p:ext>
    </p:extLst>
  </p:cSld>
  <p:clrMapOvr>
    <a:masterClrMapping/>
  </p:clrMapOvr>
</p:sld>
</file>

<file path=ppt/theme/theme1.xml><?xml version="1.0" encoding="utf-8"?>
<a:theme xmlns:a="http://schemas.openxmlformats.org/drawingml/2006/main" name="A&amp;O fonds">
  <a:themeElements>
    <a:clrScheme name="Custom 53">
      <a:dk1>
        <a:srgbClr val="201E5B"/>
      </a:dk1>
      <a:lt1>
        <a:srgbClr val="FFFFFF"/>
      </a:lt1>
      <a:dk2>
        <a:srgbClr val="41F7AC"/>
      </a:dk2>
      <a:lt2>
        <a:srgbClr val="A3D8E7"/>
      </a:lt2>
      <a:accent1>
        <a:srgbClr val="F9364C"/>
      </a:accent1>
      <a:accent2>
        <a:srgbClr val="F3F2E6"/>
      </a:accent2>
      <a:accent3>
        <a:srgbClr val="50C6D9"/>
      </a:accent3>
      <a:accent4>
        <a:srgbClr val="00AE78"/>
      </a:accent4>
      <a:accent5>
        <a:srgbClr val="FFB90B"/>
      </a:accent5>
      <a:accent6>
        <a:srgbClr val="D5BC93"/>
      </a:accent6>
      <a:hlink>
        <a:srgbClr val="F1736D"/>
      </a:hlink>
      <a:folHlink>
        <a:srgbClr val="918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PPT2016-TakeATourTemplate-Revised2018Feb.potx" id="{F31BF39D-3D32-47FC-BFF2-1B27195AA4EF}" vid="{4B0EA534-3CB1-4DB9-8EE1-8E35FBC6C0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c1b744-f515-486f-8e62-220301cd8b38">
      <Terms xmlns="http://schemas.microsoft.com/office/infopath/2007/PartnerControls"/>
    </lcf76f155ced4ddcb4097134ff3c332f>
    <TaxCatchAll xmlns="554a111f-11f7-4d43-973b-c22b7e92f5db" xsi:nil="true"/>
    <SharedWithUsers xmlns="554a111f-11f7-4d43-973b-c22b7e92f5db">
      <UserInfo>
        <DisplayName>Debra Verduin | A&amp;O fonds Gemeenten</DisplayName>
        <AccountId>13</AccountId>
        <AccountType/>
      </UserInfo>
      <UserInfo>
        <DisplayName>Freek Vos | A&amp;O fonds Gemeenten</DisplayName>
        <AccountId>7</AccountId>
        <AccountType/>
      </UserInfo>
      <UserInfo>
        <DisplayName>Farouk Kachtian | A&amp;O fonds Gemeenten</DisplayName>
        <AccountId>508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B77EC952059409767C33C33782532" ma:contentTypeVersion="18" ma:contentTypeDescription="Een nieuw document maken." ma:contentTypeScope="" ma:versionID="0dcc859070853c0650b6cee7082b557a">
  <xsd:schema xmlns:xsd="http://www.w3.org/2001/XMLSchema" xmlns:xs="http://www.w3.org/2001/XMLSchema" xmlns:p="http://schemas.microsoft.com/office/2006/metadata/properties" xmlns:ns2="bec1b744-f515-486f-8e62-220301cd8b38" xmlns:ns3="554a111f-11f7-4d43-973b-c22b7e92f5db" targetNamespace="http://schemas.microsoft.com/office/2006/metadata/properties" ma:root="true" ma:fieldsID="2d790215a6470d29189e39e95d0f01f7" ns2:_="" ns3:_="">
    <xsd:import namespace="bec1b744-f515-486f-8e62-220301cd8b38"/>
    <xsd:import namespace="554a111f-11f7-4d43-973b-c22b7e92f5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1b744-f515-486f-8e62-220301cd8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536dc5d3-1c25-416d-9ff8-30d8d33104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a111f-11f7-4d43-973b-c22b7e92f5d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a67a32c-250f-47a0-818a-3a401ba7be7c}" ma:internalName="TaxCatchAll" ma:showField="CatchAllData" ma:web="554a111f-11f7-4d43-973b-c22b7e92f5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3FB7A9-97A9-41E7-8E6C-DEAB6AC793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A3B8BD-CAAF-40C0-9475-E21CA5D10736}">
  <ds:schemaRefs>
    <ds:schemaRef ds:uri="http://schemas.microsoft.com/office/2006/metadata/properties"/>
    <ds:schemaRef ds:uri="http://schemas.microsoft.com/office/infopath/2007/PartnerControls"/>
    <ds:schemaRef ds:uri="bec1b744-f515-486f-8e62-220301cd8b38"/>
    <ds:schemaRef ds:uri="554a111f-11f7-4d43-973b-c22b7e92f5db"/>
  </ds:schemaRefs>
</ds:datastoreItem>
</file>

<file path=customXml/itemProps3.xml><?xml version="1.0" encoding="utf-8"?>
<ds:datastoreItem xmlns:ds="http://schemas.openxmlformats.org/officeDocument/2006/customXml" ds:itemID="{EDBAF044-C82B-453E-BEFD-EA3E0EB061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1b744-f515-486f-8e62-220301cd8b38"/>
    <ds:schemaRef ds:uri="554a111f-11f7-4d43-973b-c22b7e92f5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WelcomeDoc</Template>
  <TotalTime>1979</TotalTime>
  <Words>246</Words>
  <Application>Microsoft Office PowerPoint</Application>
  <PresentationFormat>Breedbeeld</PresentationFormat>
  <Paragraphs>49</Paragraphs>
  <Slides>15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Aptos</vt:lpstr>
      <vt:lpstr>Arial</vt:lpstr>
      <vt:lpstr>Calibri</vt:lpstr>
      <vt:lpstr>Century Gothic</vt:lpstr>
      <vt:lpstr>FFMarkWebProBold</vt:lpstr>
      <vt:lpstr>FFMarkWebProRegular</vt:lpstr>
      <vt:lpstr>Wingdings</vt:lpstr>
      <vt:lpstr>A&amp;O fonds</vt:lpstr>
      <vt:lpstr>Microsituaties  In gesprek met medewerkers op basis van het JD-R model  </vt:lpstr>
      <vt:lpstr>Wat weet je na dit webinar?</vt:lpstr>
      <vt:lpstr>Wat zijn microsituaties?</vt:lpstr>
      <vt:lpstr>PowerPoint-presentatie</vt:lpstr>
      <vt:lpstr>Het ligt (bijna) nooit aan 1 ding!</vt:lpstr>
      <vt:lpstr>Het ligt (bijna) nooit aan 1 ding!</vt:lpstr>
      <vt:lpstr>Kijk ook naar gedrag!  de Verliescyclus</vt:lpstr>
      <vt:lpstr>Kijk ook naar gedrag!  de Winstcyclus</vt:lpstr>
      <vt:lpstr>Zelfleiderschap: eerst je eigen zuurstofmasker!</vt:lpstr>
      <vt:lpstr>Je bent aanstekelijk en besmettelijk!</vt:lpstr>
      <vt:lpstr>Hulpbronnen mobiliseren!</vt:lpstr>
      <vt:lpstr>Voorbeeldgedrag!</vt:lpstr>
      <vt:lpstr>Voorbeeld hulpbronnen verspreiden</vt:lpstr>
      <vt:lpstr>Meer informatie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A&amp;O fonds Gemeenten</dc:title>
  <dc:subject>Standaardpowerpoint</dc:subject>
  <dc:creator>Bastiaan van de Werk</dc:creator>
  <cp:keywords/>
  <dc:description>Bastiaan@vandewerk.nl</dc:description>
  <cp:lastModifiedBy>KJ Reincke</cp:lastModifiedBy>
  <cp:revision>455</cp:revision>
  <dcterms:created xsi:type="dcterms:W3CDTF">2019-01-15T13:17:09Z</dcterms:created>
  <dcterms:modified xsi:type="dcterms:W3CDTF">2024-10-17T06:59:03Z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v-rimour@microsoft.com</vt:lpwstr>
  </property>
  <property fmtid="{D5CDD505-2E9C-101B-9397-08002B2CF9AE}" pid="5" name="MSIP_Label_f42aa342-8706-4288-bd11-ebb85995028c_SetDate">
    <vt:lpwstr>2018-02-19T06:21:30.1318915Z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0x0101000B2B77EC952059409767C33C33782532</vt:lpwstr>
  </property>
</Properties>
</file>