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12192000"/>
  <p:notesSz cx="6858000" cy="9144000"/>
  <p:embeddedFontLs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gVZnEv9uM7B7l8eyV60cbBS686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BA6834-C465-4BC3-BF7C-1385C8B3CD2C}">
  <a:tblStyle styleId="{7DBA6834-C465-4BC3-BF7C-1385C8B3CD2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EE7E8"/>
          </a:solidFill>
        </a:fill>
      </a:tcStyle>
    </a:wholeTbl>
    <a:band1H>
      <a:tcTxStyle/>
      <a:tcStyle>
        <a:fill>
          <a:solidFill>
            <a:srgbClr val="FDCCCE"/>
          </a:solidFill>
        </a:fill>
      </a:tcStyle>
    </a:band1H>
    <a:band2H>
      <a:tcTxStyle/>
    </a:band2H>
    <a:band1V>
      <a:tcTxStyle/>
      <a:tcStyle>
        <a:fill>
          <a:solidFill>
            <a:srgbClr val="FDCCCE"/>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CenturyGothic-regular.fnt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CenturyGothic-italic.fntdata"/><Relationship Id="rId23" Type="http://schemas.openxmlformats.org/officeDocument/2006/relationships/slide" Target="slides/slide17.xml"/><Relationship Id="rId45"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CenturyGothic-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het team heeft een rol, de medewerker heeft een rol en de leidinggevende heeft een faciliterende rol. Als ieder zijn rol pakt heeft iedereen eigenaarschap op zijn eigen werkplezier en productiviteit.</a:t>
            </a:r>
            <a:endParaRPr/>
          </a:p>
        </p:txBody>
      </p:sp>
      <p:sp>
        <p:nvSpPr>
          <p:cNvPr id="188" name="Google Shape;1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1390019170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31390019170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de rol van de leidinggevende: biedt hulpbronnen, stop de verliescyslus en stimuleer proactief gedrag</a:t>
            </a:r>
            <a:endParaRPr/>
          </a:p>
        </p:txBody>
      </p:sp>
      <p:sp>
        <p:nvSpPr>
          <p:cNvPr id="269" name="Google Shape;269;g31390019170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39001917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3139001917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31390019170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aanvullen welke vormen er nog meer zijn</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1403dddf99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1403dddf99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1403dddf99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f5b50a641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0f5b50a641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30f5b50a641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1390019170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1390019170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31390019170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1390019170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1390019170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31390019170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0f5b50a64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0f5b50a641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het is goed om dingen te vinden en het is wel belangrijk dat je ook meedenkt in de oplossing</a:t>
            </a:r>
            <a:endParaRPr/>
          </a:p>
        </p:txBody>
      </p:sp>
      <p:sp>
        <p:nvSpPr>
          <p:cNvPr id="357" name="Google Shape;357;g30f5b50a641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f5b50a641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f5b50a641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donald vult aan met voorbeeld uit Dongen over de kantine</a:t>
            </a:r>
            <a:endParaRPr/>
          </a:p>
        </p:txBody>
      </p:sp>
      <p:sp>
        <p:nvSpPr>
          <p:cNvPr id="366" name="Google Shape;366;g30f5b50a641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1403dddf99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1403dddf99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31403dddf99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0fdc6f90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0fdc6f90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eerst begrijpen dan begrepen worden, Stap even over je eigen schaduw heen </a:t>
            </a:r>
            <a:endParaRPr/>
          </a:p>
          <a:p>
            <a:pPr indent="0" lvl="0" marL="0" rtl="0" algn="l">
              <a:spcBef>
                <a:spcPts val="0"/>
              </a:spcBef>
              <a:spcAft>
                <a:spcPts val="0"/>
              </a:spcAft>
              <a:buNone/>
            </a:pPr>
            <a:r>
              <a:rPr lang="nl-NL"/>
              <a:t>niet geuite emoties verdwijnen onder de waterlijn</a:t>
            </a:r>
            <a:endParaRPr/>
          </a:p>
          <a:p>
            <a:pPr indent="0" lvl="0" marL="0" rtl="0" algn="l">
              <a:spcBef>
                <a:spcPts val="0"/>
              </a:spcBef>
              <a:spcAft>
                <a:spcPts val="0"/>
              </a:spcAft>
              <a:buNone/>
            </a:pPr>
            <a:r>
              <a:rPr lang="nl-NL"/>
              <a:t>de manier waarop je brengt is heel belangrijk, als de boodschap altijd kritisch en negatief is, gaat het het ene oor in en het andeer oor uit. De situatie verandert dan niet.  De uitdaging is om elke feedback te zien als een kadootje (deep democracy)</a:t>
            </a:r>
            <a:endParaRPr/>
          </a:p>
          <a:p>
            <a:pPr indent="0" lvl="0" marL="0" rtl="0" algn="l">
              <a:spcBef>
                <a:spcPts val="0"/>
              </a:spcBef>
              <a:spcAft>
                <a:spcPts val="0"/>
              </a:spcAft>
              <a:buNone/>
            </a:pPr>
            <a:r>
              <a:rPr lang="nl-NL"/>
              <a:t>Mensen die niets zeggen zijn vaak analytische en hebben een scherpe blik, Als we die niet erbij betrekken laten we goud liggen. Kom er bij deze mensen later nog eens op terug ; wat vind jij er eigenlijk van?’</a:t>
            </a:r>
            <a:endParaRPr/>
          </a:p>
          <a:p>
            <a:pPr indent="0" lvl="0" marL="0" rtl="0" algn="l">
              <a:spcBef>
                <a:spcPts val="0"/>
              </a:spcBef>
              <a:spcAft>
                <a:spcPts val="0"/>
              </a:spcAft>
              <a:buNone/>
            </a:pPr>
            <a:r>
              <a:rPr lang="nl-NL"/>
              <a:t>2: cirkel van invloed en cirkel van betrokkenheid. 3: Belangrijke zaken eerst (urgent niet urgent, belangrijk niet belangrijk, Als je medewerkers wil aanmoedigen proactief gedrag,  moet je ook tijd maken.  tijd maken voor een goed gesprek. Als je meer tijd maakt voor de belangrijke ne niet urgente dingen hoef je minder brandjes te blussen. Je lost het dan namelijk aan de voorkant  Bv je voelt dat er van alles speelt in de onderstroom, maar gaat in het </a:t>
            </a:r>
            <a:r>
              <a:rPr lang="nl-NL"/>
              <a:t>overleg</a:t>
            </a:r>
            <a:r>
              <a:rPr lang="nl-NL"/>
              <a:t> dingen regelen om actie te creëren, in de wandelgangen vindt er </a:t>
            </a:r>
            <a:r>
              <a:rPr lang="nl-NL"/>
              <a:t>uiteindelijk</a:t>
            </a:r>
            <a:r>
              <a:rPr lang="nl-NL"/>
              <a:t> geen imp</a:t>
            </a:r>
            <a:r>
              <a:rPr lang="nl-NL"/>
              <a:t>plementatie plaats. Als je hier echt voor gaat zitten, nadenkt over visie en beleid, mensen daarin meeneemt en hun ideeën ook, dan gaan mensen eerder mee.</a:t>
            </a:r>
            <a:endParaRPr/>
          </a:p>
        </p:txBody>
      </p:sp>
      <p:sp>
        <p:nvSpPr>
          <p:cNvPr id="393" name="Google Shape;393;g30fdc6f90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390019170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1390019170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eerst begrijpen dan begrepen worden, Stap even over je eigen schaduw heen </a:t>
            </a:r>
            <a:endParaRPr/>
          </a:p>
          <a:p>
            <a:pPr indent="0" lvl="0" marL="0" rtl="0" algn="l">
              <a:spcBef>
                <a:spcPts val="0"/>
              </a:spcBef>
              <a:spcAft>
                <a:spcPts val="0"/>
              </a:spcAft>
              <a:buNone/>
            </a:pPr>
            <a:r>
              <a:rPr lang="nl-NL"/>
              <a:t>niet geuite emoties verdwijnen onder de waterlijn</a:t>
            </a:r>
            <a:endParaRPr/>
          </a:p>
          <a:p>
            <a:pPr indent="0" lvl="0" marL="0" rtl="0" algn="l">
              <a:spcBef>
                <a:spcPts val="0"/>
              </a:spcBef>
              <a:spcAft>
                <a:spcPts val="0"/>
              </a:spcAft>
              <a:buNone/>
            </a:pPr>
            <a:r>
              <a:rPr lang="nl-NL"/>
              <a:t>de manier waarop je brengt is heel belangrijk, als de boodschap altijd kritisch en negatief is, gaat het het ene oor in en het andeer oor uit. De situatie verandert dan niet.  De uitdaging is om elke feedback te zien als een kadootje (deep democracy)</a:t>
            </a:r>
            <a:endParaRPr/>
          </a:p>
          <a:p>
            <a:pPr indent="0" lvl="0" marL="0" rtl="0" algn="l">
              <a:spcBef>
                <a:spcPts val="0"/>
              </a:spcBef>
              <a:spcAft>
                <a:spcPts val="0"/>
              </a:spcAft>
              <a:buNone/>
            </a:pPr>
            <a:r>
              <a:rPr lang="nl-NL"/>
              <a:t>Mensen die niets zeggen zijn vaak analytische en hebben een scherpe blik, Als we die niet erbij betrekken laten we goud liggen. Kom er bij deze mensen later nog eens op terug ; wat vind jij er eigenlijk van?’</a:t>
            </a:r>
            <a:endParaRPr/>
          </a:p>
          <a:p>
            <a:pPr indent="0" lvl="0" marL="0" rtl="0" algn="l">
              <a:spcBef>
                <a:spcPts val="0"/>
              </a:spcBef>
              <a:spcAft>
                <a:spcPts val="0"/>
              </a:spcAft>
              <a:buNone/>
            </a:pPr>
            <a:r>
              <a:rPr lang="nl-NL"/>
              <a:t>2: cirkel van invloed en cirkel van betrokkenheid. 3: Belangrijke zaken eerst (urgent niet urgent, belangrijk niet belangrijk, Als je medewerkers wil aanmoedigen proactief gedrag,  moet je ook tijd maken.  tijd maken voor een goed gesprek. Als je meer tijd maakt voor de belangrijke ne niet urgente dingen hoef je minder brandjes te blussen. Je lost het dan namelijk aan de voorkant  Bv je voelt dat er van alles speelt in de onderstroom, maar gaat in het overleg dingen regelen om actie te creëren, in de wandelgangen vindt er uiteindelijk geen impplementatie plaats. Als je hier echt voor gaat zitten, nadenkt over visie en beleid, mensen daarin meeneemt en hun ideeën ook, dan gaan mensen eerder mee.</a:t>
            </a:r>
            <a:endParaRPr/>
          </a:p>
        </p:txBody>
      </p:sp>
      <p:sp>
        <p:nvSpPr>
          <p:cNvPr id="400" name="Google Shape;400;g31390019170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0fdc6f900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0fdc6f900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nl-NL" sz="1100">
                <a:latin typeface="Arial"/>
                <a:ea typeface="Arial"/>
                <a:cs typeface="Arial"/>
                <a:sym typeface="Arial"/>
              </a:rPr>
              <a:t>Taakcrafting</a:t>
            </a:r>
            <a:r>
              <a:rPr lang="nl-NL" sz="1100">
                <a:latin typeface="Arial"/>
                <a:ea typeface="Arial"/>
                <a:cs typeface="Arial"/>
                <a:sym typeface="Arial"/>
              </a:rPr>
              <a:t>: Het aanpassen van taken of verantwoordelijkheden in het werk. Bijvoorbeeld door taken te ruilen of door nieuwe taken toe te voegen die beter aansluiten bij de interesse van de medewerker.</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nl-NL" sz="1100">
                <a:latin typeface="Arial"/>
                <a:ea typeface="Arial"/>
                <a:cs typeface="Arial"/>
                <a:sym typeface="Arial"/>
              </a:rPr>
              <a:t>Relationele crafting</a:t>
            </a:r>
            <a:r>
              <a:rPr lang="nl-NL" sz="1100">
                <a:latin typeface="Arial"/>
                <a:ea typeface="Arial"/>
                <a:cs typeface="Arial"/>
                <a:sym typeface="Arial"/>
              </a:rPr>
              <a:t>: Het veranderen van de interacties op het werk. Bijvoorbeeld door meer (of juist minder) contact te zoeken met collega’s, of door een rol als mentor op te pakken voor een junior collega.</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nl-NL" sz="1100">
                <a:latin typeface="Arial"/>
                <a:ea typeface="Arial"/>
                <a:cs typeface="Arial"/>
                <a:sym typeface="Arial"/>
              </a:rPr>
              <a:t>Cognitieve crafting</a:t>
            </a:r>
            <a:r>
              <a:rPr lang="nl-NL" sz="1100">
                <a:latin typeface="Arial"/>
                <a:ea typeface="Arial"/>
                <a:cs typeface="Arial"/>
                <a:sym typeface="Arial"/>
              </a:rPr>
              <a:t>: Het veranderen van de manier waarop iemand naar het werk kijkt en betekenis geeft aan het werk. Een medewerker kan bijvoorbeeld zijn of haar werk herdefiniëren in het licht van de positieve impact op de gemeenschap.</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408" name="Google Shape;408;g30fdc6f900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0fdc6f9008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0fdc6f9008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0fdc6f9008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1403dddf99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1403dddf99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31403dddf99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fdc6f900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0fdc6f9008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individuele gesprekken leiden tot interne verschuivingen en dat is alleen maar fijn: nu vaak angst dat mensen weggaan oid, gevaar is groter als mensen cynisch worden</a:t>
            </a:r>
            <a:endParaRPr/>
          </a:p>
        </p:txBody>
      </p:sp>
      <p:sp>
        <p:nvSpPr>
          <p:cNvPr id="443" name="Google Shape;443;g30fdc6f9008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1390019170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1390019170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31390019170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1390019170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1390019170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31390019170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140b9baf0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140b9baf01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3140b9baf01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13bdce19e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13bdce19e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313bdce19e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0fdc6f9008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0fdc6f9008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30fdc6f9008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13bdce19e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13bdce19ed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313bdce19ed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f5b50a64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0f5b50a64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0f5b50a641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bg>
      <p:bgPr>
        <a:solidFill>
          <a:schemeClr val="dk1"/>
        </a:solidFill>
      </p:bgPr>
    </p:bg>
    <p:spTree>
      <p:nvGrpSpPr>
        <p:cNvPr id="12" name="Shape 12"/>
        <p:cNvGrpSpPr/>
        <p:nvPr/>
      </p:nvGrpSpPr>
      <p:grpSpPr>
        <a:xfrm>
          <a:off x="0" y="0"/>
          <a:ext cx="0" cy="0"/>
          <a:chOff x="0" y="0"/>
          <a:chExt cx="0" cy="0"/>
        </a:xfrm>
      </p:grpSpPr>
      <p:sp>
        <p:nvSpPr>
          <p:cNvPr id="13" name="Google Shape;13;p19"/>
          <p:cNvSpPr/>
          <p:nvPr/>
        </p:nvSpPr>
        <p:spPr>
          <a:xfrm rot="-600000">
            <a:off x="1937117" y="3931190"/>
            <a:ext cx="11421220" cy="3948440"/>
          </a:xfrm>
          <a:prstGeom prst="roundRect">
            <a:avLst>
              <a:gd fmla="val 966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Google Shape;14;p19"/>
          <p:cNvSpPr/>
          <p:nvPr/>
        </p:nvSpPr>
        <p:spPr>
          <a:xfrm rot="-600000">
            <a:off x="-834646" y="4395858"/>
            <a:ext cx="4356933" cy="2989662"/>
          </a:xfrm>
          <a:prstGeom prst="roundRect">
            <a:avLst>
              <a:gd fmla="val 10913"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Century Gothic"/>
              <a:ea typeface="Century Gothic"/>
              <a:cs typeface="Century Gothic"/>
              <a:sym typeface="Century Gothic"/>
            </a:endParaRPr>
          </a:p>
        </p:txBody>
      </p:sp>
      <p:sp>
        <p:nvSpPr>
          <p:cNvPr id="15" name="Google Shape;15;p19"/>
          <p:cNvSpPr txBox="1"/>
          <p:nvPr>
            <p:ph type="title"/>
          </p:nvPr>
        </p:nvSpPr>
        <p:spPr>
          <a:xfrm>
            <a:off x="831852" y="1293145"/>
            <a:ext cx="10520362" cy="1152968"/>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5400"/>
              <a:buFont typeface="Century Gothic"/>
              <a:buNone/>
              <a:defRPr b="1" i="0" sz="5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p19"/>
          <p:cNvPicPr preferRelativeResize="0"/>
          <p:nvPr/>
        </p:nvPicPr>
        <p:blipFill rotWithShape="1">
          <a:blip r:embed="rId2">
            <a:alphaModFix/>
          </a:blip>
          <a:srcRect b="0" l="0" r="0" t="0"/>
          <a:stretch/>
        </p:blipFill>
        <p:spPr>
          <a:xfrm>
            <a:off x="838200" y="4876800"/>
            <a:ext cx="2845252" cy="1362852"/>
          </a:xfrm>
          <a:prstGeom prst="rect">
            <a:avLst/>
          </a:prstGeom>
          <a:noFill/>
          <a:ln>
            <a:noFill/>
          </a:ln>
        </p:spPr>
      </p:pic>
      <p:pic>
        <p:nvPicPr>
          <p:cNvPr id="17" name="Google Shape;17;p19"/>
          <p:cNvPicPr preferRelativeResize="0"/>
          <p:nvPr/>
        </p:nvPicPr>
        <p:blipFill rotWithShape="1">
          <a:blip r:embed="rId3">
            <a:alphaModFix/>
          </a:blip>
          <a:srcRect b="0" l="0" r="0" t="0"/>
          <a:stretch/>
        </p:blipFill>
        <p:spPr>
          <a:xfrm>
            <a:off x="3697966" y="4876800"/>
            <a:ext cx="2974064" cy="758260"/>
          </a:xfrm>
          <a:prstGeom prst="rect">
            <a:avLst/>
          </a:prstGeom>
          <a:noFill/>
          <a:ln>
            <a:noFill/>
          </a:ln>
        </p:spPr>
      </p:pic>
      <p:sp>
        <p:nvSpPr>
          <p:cNvPr id="18" name="Google Shape;18;p19"/>
          <p:cNvSpPr txBox="1"/>
          <p:nvPr>
            <p:ph idx="1" type="body"/>
          </p:nvPr>
        </p:nvSpPr>
        <p:spPr>
          <a:xfrm>
            <a:off x="838201" y="2969545"/>
            <a:ext cx="5833829" cy="23085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540"/>
              </a:spcBef>
              <a:spcAft>
                <a:spcPts val="0"/>
              </a:spcAft>
              <a:buClr>
                <a:schemeClr val="lt1"/>
              </a:buClr>
              <a:buSzPts val="1800"/>
              <a:buNone/>
              <a:defRPr b="1" i="0" sz="1800">
                <a:solidFill>
                  <a:schemeClr val="lt1"/>
                </a:solidFill>
                <a:latin typeface="Century Gothic"/>
                <a:ea typeface="Century Gothic"/>
                <a:cs typeface="Century Gothic"/>
                <a:sym typeface="Century Gothic"/>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9" name="Google Shape;19;p19"/>
          <p:cNvSpPr txBox="1"/>
          <p:nvPr>
            <p:ph idx="2" type="body"/>
          </p:nvPr>
        </p:nvSpPr>
        <p:spPr>
          <a:xfrm>
            <a:off x="831851" y="3271170"/>
            <a:ext cx="5833829" cy="23085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540"/>
              </a:spcBef>
              <a:spcAft>
                <a:spcPts val="0"/>
              </a:spcAft>
              <a:buClr>
                <a:schemeClr val="lt1"/>
              </a:buClr>
              <a:buSzPts val="1800"/>
              <a:buNone/>
              <a:defRPr b="0" i="0" sz="1800">
                <a:solidFill>
                  <a:schemeClr val="lt1"/>
                </a:solidFill>
                <a:latin typeface="Century Gothic"/>
                <a:ea typeface="Century Gothic"/>
                <a:cs typeface="Century Gothic"/>
                <a:sym typeface="Century Gothic"/>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extLst>
    <p:ext uri="{DCECCB84-F9BA-43D5-87BE-67443E8EF086}">
      <p15:sldGuideLst>
        <p15:guide id="1" pos="7151">
          <p15:clr>
            <a:srgbClr val="FBAE40"/>
          </p15:clr>
        </p15:guide>
        <p15:guide id="2" pos="5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cht Dubbel">
  <p:cSld name="Licht Dubbel">
    <p:spTree>
      <p:nvGrpSpPr>
        <p:cNvPr id="72" name="Shape 72"/>
        <p:cNvGrpSpPr/>
        <p:nvPr/>
      </p:nvGrpSpPr>
      <p:grpSpPr>
        <a:xfrm>
          <a:off x="0" y="0"/>
          <a:ext cx="0" cy="0"/>
          <a:chOff x="0" y="0"/>
          <a:chExt cx="0" cy="0"/>
        </a:xfrm>
      </p:grpSpPr>
      <p:sp>
        <p:nvSpPr>
          <p:cNvPr id="73" name="Google Shape;73;p28"/>
          <p:cNvSpPr/>
          <p:nvPr/>
        </p:nvSpPr>
        <p:spPr>
          <a:xfrm rot="-288502">
            <a:off x="-912945" y="-926512"/>
            <a:ext cx="10302922" cy="2601345"/>
          </a:xfrm>
          <a:prstGeom prst="roundRect">
            <a:avLst>
              <a:gd fmla="val 11674"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4" name="Google Shape;74;p28"/>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4000"/>
              <a:buFont typeface="Century Gothic"/>
              <a:buNone/>
              <a:defRPr b="1" i="0" sz="40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8"/>
          <p:cNvSpPr txBox="1"/>
          <p:nvPr>
            <p:ph idx="1" type="body"/>
          </p:nvPr>
        </p:nvSpPr>
        <p:spPr>
          <a:xfrm>
            <a:off x="842022"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76" name="Google Shape;76;p28"/>
          <p:cNvSpPr txBox="1"/>
          <p:nvPr>
            <p:ph idx="2"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solidFill>
                  <a:schemeClr val="dk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77" name="Google Shape;77;p28"/>
          <p:cNvSpPr txBox="1"/>
          <p:nvPr>
            <p:ph idx="3" type="body"/>
          </p:nvPr>
        </p:nvSpPr>
        <p:spPr>
          <a:xfrm>
            <a:off x="6510300"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78" name="Google Shape;78;p28"/>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cht Dubbel Speciaal">
  <p:cSld name="Licht Dubbel Speciaal">
    <p:spTree>
      <p:nvGrpSpPr>
        <p:cNvPr id="79" name="Shape 79"/>
        <p:cNvGrpSpPr/>
        <p:nvPr/>
      </p:nvGrpSpPr>
      <p:grpSpPr>
        <a:xfrm>
          <a:off x="0" y="0"/>
          <a:ext cx="0" cy="0"/>
          <a:chOff x="0" y="0"/>
          <a:chExt cx="0" cy="0"/>
        </a:xfrm>
      </p:grpSpPr>
      <p:sp>
        <p:nvSpPr>
          <p:cNvPr id="80" name="Google Shape;80;p29"/>
          <p:cNvSpPr/>
          <p:nvPr/>
        </p:nvSpPr>
        <p:spPr>
          <a:xfrm>
            <a:off x="6103159" y="0"/>
            <a:ext cx="6096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81" name="Google Shape;81;p29"/>
          <p:cNvSpPr/>
          <p:nvPr/>
        </p:nvSpPr>
        <p:spPr>
          <a:xfrm rot="-288502">
            <a:off x="-912945" y="-838410"/>
            <a:ext cx="10302922" cy="2601345"/>
          </a:xfrm>
          <a:prstGeom prst="roundRect">
            <a:avLst>
              <a:gd fmla="val 11674"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2" name="Google Shape;82;p29"/>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4000"/>
              <a:buFont typeface="Century Gothic"/>
              <a:buNone/>
              <a:defRPr b="1" i="0" sz="40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9"/>
          <p:cNvSpPr txBox="1"/>
          <p:nvPr>
            <p:ph idx="1" type="body"/>
          </p:nvPr>
        </p:nvSpPr>
        <p:spPr>
          <a:xfrm>
            <a:off x="839788" y="1006292"/>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solidFill>
                  <a:schemeClr val="dk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84" name="Google Shape;84;p29"/>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
        <p:nvSpPr>
          <p:cNvPr id="85" name="Google Shape;85;p29"/>
          <p:cNvSpPr txBox="1"/>
          <p:nvPr>
            <p:ph idx="2" type="body"/>
          </p:nvPr>
        </p:nvSpPr>
        <p:spPr>
          <a:xfrm>
            <a:off x="6504342"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86" name="Google Shape;86;p29"/>
          <p:cNvSpPr txBox="1"/>
          <p:nvPr>
            <p:ph idx="3" type="body"/>
          </p:nvPr>
        </p:nvSpPr>
        <p:spPr>
          <a:xfrm>
            <a:off x="842022"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nker Leeg">
  <p:cSld name="Donker Leeg">
    <p:spTree>
      <p:nvGrpSpPr>
        <p:cNvPr id="87" name="Shape 87"/>
        <p:cNvGrpSpPr/>
        <p:nvPr/>
      </p:nvGrpSpPr>
      <p:grpSpPr>
        <a:xfrm>
          <a:off x="0" y="0"/>
          <a:ext cx="0" cy="0"/>
          <a:chOff x="0" y="0"/>
          <a:chExt cx="0" cy="0"/>
        </a:xfrm>
      </p:grpSpPr>
      <p:sp>
        <p:nvSpPr>
          <p:cNvPr id="88" name="Google Shape;88;p30"/>
          <p:cNvSpPr/>
          <p:nvPr/>
        </p:nvSpPr>
        <p:spPr>
          <a:xfrm rot="-288502">
            <a:off x="-912945" y="-838410"/>
            <a:ext cx="10302922" cy="2601345"/>
          </a:xfrm>
          <a:prstGeom prst="roundRect">
            <a:avLst>
              <a:gd fmla="val 11674"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9" name="Google Shape;89;p30"/>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0"/>
          <p:cNvSpPr txBox="1"/>
          <p:nvPr>
            <p:ph idx="1" type="body"/>
          </p:nvPr>
        </p:nvSpPr>
        <p:spPr>
          <a:xfrm>
            <a:off x="839788" y="1015200"/>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91" name="Google Shape;91;p30"/>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nker Dubbel">
  <p:cSld name="Donker Dubbel">
    <p:spTree>
      <p:nvGrpSpPr>
        <p:cNvPr id="92" name="Shape 92"/>
        <p:cNvGrpSpPr/>
        <p:nvPr/>
      </p:nvGrpSpPr>
      <p:grpSpPr>
        <a:xfrm>
          <a:off x="0" y="0"/>
          <a:ext cx="0" cy="0"/>
          <a:chOff x="0" y="0"/>
          <a:chExt cx="0" cy="0"/>
        </a:xfrm>
      </p:grpSpPr>
      <p:sp>
        <p:nvSpPr>
          <p:cNvPr id="93" name="Google Shape;93;p31"/>
          <p:cNvSpPr/>
          <p:nvPr/>
        </p:nvSpPr>
        <p:spPr>
          <a:xfrm rot="-288502">
            <a:off x="-912945" y="-838410"/>
            <a:ext cx="10302922" cy="2601345"/>
          </a:xfrm>
          <a:prstGeom prst="roundRect">
            <a:avLst>
              <a:gd fmla="val 11674"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4" name="Google Shape;94;p31"/>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1"/>
          <p:cNvSpPr txBox="1"/>
          <p:nvPr>
            <p:ph idx="1" type="body"/>
          </p:nvPr>
        </p:nvSpPr>
        <p:spPr>
          <a:xfrm>
            <a:off x="842022"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96" name="Google Shape;96;p31"/>
          <p:cNvSpPr txBox="1"/>
          <p:nvPr>
            <p:ph idx="2"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97" name="Google Shape;97;p31"/>
          <p:cNvSpPr txBox="1"/>
          <p:nvPr>
            <p:ph idx="3" type="body"/>
          </p:nvPr>
        </p:nvSpPr>
        <p:spPr>
          <a:xfrm>
            <a:off x="6510300"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98" name="Google Shape;98;p31"/>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nker Dubbel Speciaal">
  <p:cSld name="Donker Dubbel Speciaal">
    <p:spTree>
      <p:nvGrpSpPr>
        <p:cNvPr id="99" name="Shape 99"/>
        <p:cNvGrpSpPr/>
        <p:nvPr/>
      </p:nvGrpSpPr>
      <p:grpSpPr>
        <a:xfrm>
          <a:off x="0" y="0"/>
          <a:ext cx="0" cy="0"/>
          <a:chOff x="0" y="0"/>
          <a:chExt cx="0" cy="0"/>
        </a:xfrm>
      </p:grpSpPr>
      <p:sp>
        <p:nvSpPr>
          <p:cNvPr id="100" name="Google Shape;100;p32"/>
          <p:cNvSpPr/>
          <p:nvPr/>
        </p:nvSpPr>
        <p:spPr>
          <a:xfrm>
            <a:off x="6103159" y="0"/>
            <a:ext cx="6096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101" name="Google Shape;101;p32"/>
          <p:cNvSpPr/>
          <p:nvPr/>
        </p:nvSpPr>
        <p:spPr>
          <a:xfrm rot="-288502">
            <a:off x="-912945" y="-838410"/>
            <a:ext cx="10302922" cy="2601345"/>
          </a:xfrm>
          <a:prstGeom prst="roundRect">
            <a:avLst>
              <a:gd fmla="val 11674"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2" name="Google Shape;102;p32"/>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2"/>
          <p:cNvSpPr txBox="1"/>
          <p:nvPr>
            <p:ph idx="1" type="body"/>
          </p:nvPr>
        </p:nvSpPr>
        <p:spPr>
          <a:xfrm>
            <a:off x="6504342"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04" name="Google Shape;104;p32"/>
          <p:cNvSpPr txBox="1"/>
          <p:nvPr>
            <p:ph idx="2" type="body"/>
          </p:nvPr>
        </p:nvSpPr>
        <p:spPr>
          <a:xfrm>
            <a:off x="842022" y="2088000"/>
            <a:ext cx="4860000"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05" name="Google Shape;105;p32"/>
          <p:cNvSpPr txBox="1"/>
          <p:nvPr>
            <p:ph idx="3"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06" name="Google Shape;106;p32"/>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dstuk Rood">
  <p:cSld name="Hoofdstuk Rood">
    <p:bg>
      <p:bgPr>
        <a:solidFill>
          <a:schemeClr val="dk1"/>
        </a:solidFill>
      </p:bgPr>
    </p:bg>
    <p:spTree>
      <p:nvGrpSpPr>
        <p:cNvPr id="107" name="Shape 107"/>
        <p:cNvGrpSpPr/>
        <p:nvPr/>
      </p:nvGrpSpPr>
      <p:grpSpPr>
        <a:xfrm>
          <a:off x="0" y="0"/>
          <a:ext cx="0" cy="0"/>
          <a:chOff x="0" y="0"/>
          <a:chExt cx="0" cy="0"/>
        </a:xfrm>
      </p:grpSpPr>
      <p:sp>
        <p:nvSpPr>
          <p:cNvPr id="108" name="Google Shape;108;p33"/>
          <p:cNvSpPr/>
          <p:nvPr/>
        </p:nvSpPr>
        <p:spPr>
          <a:xfrm rot="-288502">
            <a:off x="-907267" y="-589010"/>
            <a:ext cx="11223467" cy="5893458"/>
          </a:xfrm>
          <a:prstGeom prst="roundRect">
            <a:avLst>
              <a:gd fmla="val 645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9" name="Google Shape;109;p33"/>
          <p:cNvSpPr txBox="1"/>
          <p:nvPr>
            <p:ph type="title"/>
          </p:nvPr>
        </p:nvSpPr>
        <p:spPr>
          <a:xfrm>
            <a:off x="838200" y="2026656"/>
            <a:ext cx="6734961"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3"/>
          <p:cNvSpPr txBox="1"/>
          <p:nvPr>
            <p:ph idx="1" type="body"/>
          </p:nvPr>
        </p:nvSpPr>
        <p:spPr>
          <a:xfrm>
            <a:off x="839788" y="2709000"/>
            <a:ext cx="6731444"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11" name="Google Shape;111;p33"/>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dstuk Groen">
  <p:cSld name="Hoodstuk Groen">
    <p:bg>
      <p:bgPr>
        <a:solidFill>
          <a:schemeClr val="dk1"/>
        </a:solidFill>
      </p:bgPr>
    </p:bg>
    <p:spTree>
      <p:nvGrpSpPr>
        <p:cNvPr id="112" name="Shape 112"/>
        <p:cNvGrpSpPr/>
        <p:nvPr/>
      </p:nvGrpSpPr>
      <p:grpSpPr>
        <a:xfrm>
          <a:off x="0" y="0"/>
          <a:ext cx="0" cy="0"/>
          <a:chOff x="0" y="0"/>
          <a:chExt cx="0" cy="0"/>
        </a:xfrm>
      </p:grpSpPr>
      <p:sp>
        <p:nvSpPr>
          <p:cNvPr id="113" name="Google Shape;113;p34"/>
          <p:cNvSpPr/>
          <p:nvPr/>
        </p:nvSpPr>
        <p:spPr>
          <a:xfrm rot="-288502">
            <a:off x="-907267" y="-589010"/>
            <a:ext cx="11223467" cy="5893458"/>
          </a:xfrm>
          <a:prstGeom prst="roundRect">
            <a:avLst>
              <a:gd fmla="val 6458"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4" name="Google Shape;114;p34"/>
          <p:cNvSpPr txBox="1"/>
          <p:nvPr>
            <p:ph type="title"/>
          </p:nvPr>
        </p:nvSpPr>
        <p:spPr>
          <a:xfrm>
            <a:off x="838200" y="2026656"/>
            <a:ext cx="6734961"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4000"/>
              <a:buFont typeface="Century Gothic"/>
              <a:buNone/>
              <a:defRPr b="1" i="0" sz="40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4"/>
          <p:cNvSpPr txBox="1"/>
          <p:nvPr>
            <p:ph idx="1" type="body"/>
          </p:nvPr>
        </p:nvSpPr>
        <p:spPr>
          <a:xfrm>
            <a:off x="839788" y="2709000"/>
            <a:ext cx="6731444"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solidFill>
                  <a:schemeClr val="dk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16" name="Google Shape;116;p34"/>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stul Blauw">
  <p:cSld name="Hoofstul Blauw">
    <p:bg>
      <p:bgPr>
        <a:solidFill>
          <a:schemeClr val="dk1"/>
        </a:solidFill>
      </p:bgPr>
    </p:bg>
    <p:spTree>
      <p:nvGrpSpPr>
        <p:cNvPr id="117" name="Shape 117"/>
        <p:cNvGrpSpPr/>
        <p:nvPr/>
      </p:nvGrpSpPr>
      <p:grpSpPr>
        <a:xfrm>
          <a:off x="0" y="0"/>
          <a:ext cx="0" cy="0"/>
          <a:chOff x="0" y="0"/>
          <a:chExt cx="0" cy="0"/>
        </a:xfrm>
      </p:grpSpPr>
      <p:sp>
        <p:nvSpPr>
          <p:cNvPr id="118" name="Google Shape;118;p35"/>
          <p:cNvSpPr/>
          <p:nvPr/>
        </p:nvSpPr>
        <p:spPr>
          <a:xfrm rot="-288502">
            <a:off x="-907267" y="-589010"/>
            <a:ext cx="11223467" cy="5893458"/>
          </a:xfrm>
          <a:prstGeom prst="roundRect">
            <a:avLst>
              <a:gd fmla="val 6458"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9" name="Google Shape;119;p35"/>
          <p:cNvSpPr txBox="1"/>
          <p:nvPr>
            <p:ph type="title"/>
          </p:nvPr>
        </p:nvSpPr>
        <p:spPr>
          <a:xfrm>
            <a:off x="838200" y="2026656"/>
            <a:ext cx="6734961"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5"/>
          <p:cNvSpPr txBox="1"/>
          <p:nvPr>
            <p:ph idx="1" type="body"/>
          </p:nvPr>
        </p:nvSpPr>
        <p:spPr>
          <a:xfrm>
            <a:off x="839788" y="2709000"/>
            <a:ext cx="6731444"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21" name="Google Shape;121;p35"/>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 Speciaal Dubbel">
  <p:cSld name="Dia Speciaal Dubbel">
    <p:spTree>
      <p:nvGrpSpPr>
        <p:cNvPr id="122" name="Shape 122"/>
        <p:cNvGrpSpPr/>
        <p:nvPr/>
      </p:nvGrpSpPr>
      <p:grpSpPr>
        <a:xfrm>
          <a:off x="0" y="0"/>
          <a:ext cx="0" cy="0"/>
          <a:chOff x="0" y="0"/>
          <a:chExt cx="0" cy="0"/>
        </a:xfrm>
      </p:grpSpPr>
      <p:sp>
        <p:nvSpPr>
          <p:cNvPr id="123" name="Google Shape;123;p36"/>
          <p:cNvSpPr/>
          <p:nvPr/>
        </p:nvSpPr>
        <p:spPr>
          <a:xfrm>
            <a:off x="0" y="1"/>
            <a:ext cx="6096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124" name="Google Shape;124;p36"/>
          <p:cNvSpPr/>
          <p:nvPr/>
        </p:nvSpPr>
        <p:spPr>
          <a:xfrm rot="-288502">
            <a:off x="-912945" y="-838410"/>
            <a:ext cx="10302922" cy="2601345"/>
          </a:xfrm>
          <a:prstGeom prst="roundRect">
            <a:avLst>
              <a:gd fmla="val 1167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5" name="Google Shape;125;p36"/>
          <p:cNvSpPr txBox="1"/>
          <p:nvPr>
            <p:ph type="title"/>
          </p:nvPr>
        </p:nvSpPr>
        <p:spPr>
          <a:xfrm>
            <a:off x="838200" y="334800"/>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6"/>
          <p:cNvSpPr txBox="1"/>
          <p:nvPr>
            <p:ph idx="1"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27" name="Google Shape;127;p36"/>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
        <p:nvSpPr>
          <p:cNvPr id="128" name="Google Shape;128;p36"/>
          <p:cNvSpPr txBox="1"/>
          <p:nvPr>
            <p:ph idx="2" type="body"/>
          </p:nvPr>
        </p:nvSpPr>
        <p:spPr>
          <a:xfrm>
            <a:off x="6504342" y="2088000"/>
            <a:ext cx="4860000" cy="4153243"/>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29" name="Google Shape;129;p36"/>
          <p:cNvSpPr txBox="1"/>
          <p:nvPr>
            <p:ph idx="3" type="body"/>
          </p:nvPr>
        </p:nvSpPr>
        <p:spPr>
          <a:xfrm>
            <a:off x="842022" y="2088000"/>
            <a:ext cx="4860000" cy="4153243"/>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eeld 2">
  <p:cSld name="1_Beeld 2">
    <p:bg>
      <p:bgPr>
        <a:solidFill>
          <a:schemeClr val="dk1"/>
        </a:solidFill>
      </p:bgPr>
    </p:bg>
    <p:spTree>
      <p:nvGrpSpPr>
        <p:cNvPr id="130" name="Shape 130"/>
        <p:cNvGrpSpPr/>
        <p:nvPr/>
      </p:nvGrpSpPr>
      <p:grpSpPr>
        <a:xfrm>
          <a:off x="0" y="0"/>
          <a:ext cx="0" cy="0"/>
          <a:chOff x="0" y="0"/>
          <a:chExt cx="0" cy="0"/>
        </a:xfrm>
      </p:grpSpPr>
      <p:grpSp>
        <p:nvGrpSpPr>
          <p:cNvPr id="131" name="Google Shape;131;p37"/>
          <p:cNvGrpSpPr/>
          <p:nvPr/>
        </p:nvGrpSpPr>
        <p:grpSpPr>
          <a:xfrm>
            <a:off x="6023425" y="4633472"/>
            <a:ext cx="6815393" cy="3096965"/>
            <a:chOff x="165332" y="2778464"/>
            <a:chExt cx="9857215" cy="4479190"/>
          </a:xfrm>
        </p:grpSpPr>
        <p:sp>
          <p:nvSpPr>
            <p:cNvPr id="132" name="Google Shape;132;p37"/>
            <p:cNvSpPr/>
            <p:nvPr/>
          </p:nvSpPr>
          <p:spPr>
            <a:xfrm rot="-600000">
              <a:off x="3150573" y="3328343"/>
              <a:ext cx="6628912" cy="3379433"/>
            </a:xfrm>
            <a:prstGeom prst="roundRect">
              <a:avLst>
                <a:gd fmla="val 966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133" name="Google Shape;133;p37"/>
            <p:cNvSpPr/>
            <p:nvPr/>
          </p:nvSpPr>
          <p:spPr>
            <a:xfrm rot="-600000">
              <a:off x="391811" y="3372600"/>
              <a:ext cx="4356933" cy="2989662"/>
            </a:xfrm>
            <a:prstGeom prst="roundRect">
              <a:avLst>
                <a:gd fmla="val 1418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dk2"/>
                </a:solidFill>
                <a:latin typeface="Century Gothic"/>
                <a:ea typeface="Century Gothic"/>
                <a:cs typeface="Century Gothic"/>
                <a:sym typeface="Century Gothic"/>
              </a:endParaRPr>
            </a:p>
          </p:txBody>
        </p:sp>
        <p:pic>
          <p:nvPicPr>
            <p:cNvPr id="134" name="Google Shape;134;p37"/>
            <p:cNvPicPr preferRelativeResize="0"/>
            <p:nvPr/>
          </p:nvPicPr>
          <p:blipFill rotWithShape="1">
            <a:blip r:embed="rId2">
              <a:alphaModFix/>
            </a:blip>
            <a:srcRect b="0" l="0" r="0" t="0"/>
            <a:stretch/>
          </p:blipFill>
          <p:spPr>
            <a:xfrm>
              <a:off x="2064657" y="3853542"/>
              <a:ext cx="2845252" cy="1362852"/>
            </a:xfrm>
            <a:prstGeom prst="rect">
              <a:avLst/>
            </a:prstGeom>
            <a:noFill/>
            <a:ln>
              <a:noFill/>
            </a:ln>
          </p:spPr>
        </p:pic>
        <p:pic>
          <p:nvPicPr>
            <p:cNvPr id="135" name="Google Shape;135;p37"/>
            <p:cNvPicPr preferRelativeResize="0"/>
            <p:nvPr/>
          </p:nvPicPr>
          <p:blipFill rotWithShape="1">
            <a:blip r:embed="rId3">
              <a:alphaModFix/>
            </a:blip>
            <a:srcRect b="0" l="0" r="0" t="0"/>
            <a:stretch/>
          </p:blipFill>
          <p:spPr>
            <a:xfrm>
              <a:off x="4939711" y="3863476"/>
              <a:ext cx="2855618" cy="728062"/>
            </a:xfrm>
            <a:prstGeom prst="rect">
              <a:avLst/>
            </a:prstGeom>
            <a:noFill/>
            <a:ln>
              <a:noFill/>
            </a:ln>
          </p:spPr>
        </p:pic>
      </p:grpSp>
      <p:sp>
        <p:nvSpPr>
          <p:cNvPr id="136" name="Google Shape;136;p37"/>
          <p:cNvSpPr txBox="1"/>
          <p:nvPr>
            <p:ph type="title"/>
          </p:nvPr>
        </p:nvSpPr>
        <p:spPr>
          <a:xfrm>
            <a:off x="7344000" y="683999"/>
            <a:ext cx="4015573" cy="3600000"/>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7"/>
          <p:cNvSpPr/>
          <p:nvPr>
            <p:ph idx="2" type="pic"/>
          </p:nvPr>
        </p:nvSpPr>
        <p:spPr>
          <a:xfrm>
            <a:off x="0" y="0"/>
            <a:ext cx="6973888" cy="685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sopgave">
  <p:cSld name="Inhoudsopgave">
    <p:bg>
      <p:bgPr>
        <a:solidFill>
          <a:schemeClr val="dk1"/>
        </a:solidFill>
      </p:bgPr>
    </p:bg>
    <p:spTree>
      <p:nvGrpSpPr>
        <p:cNvPr id="20" name="Shape 20"/>
        <p:cNvGrpSpPr/>
        <p:nvPr/>
      </p:nvGrpSpPr>
      <p:grpSpPr>
        <a:xfrm>
          <a:off x="0" y="0"/>
          <a:ext cx="0" cy="0"/>
          <a:chOff x="0" y="0"/>
          <a:chExt cx="0" cy="0"/>
        </a:xfrm>
      </p:grpSpPr>
      <p:sp>
        <p:nvSpPr>
          <p:cNvPr id="21" name="Google Shape;21;p20"/>
          <p:cNvSpPr/>
          <p:nvPr/>
        </p:nvSpPr>
        <p:spPr>
          <a:xfrm rot="-288502">
            <a:off x="-912945" y="-838410"/>
            <a:ext cx="10302922" cy="2601345"/>
          </a:xfrm>
          <a:prstGeom prst="roundRect">
            <a:avLst>
              <a:gd fmla="val 11674"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 name="Google Shape;22;p20"/>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4000"/>
              <a:buFont typeface="Century Gothic"/>
              <a:buNone/>
              <a:defRPr b="1" i="0" sz="40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20"/>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eeld 2">
  <p:cSld name="2_Beeld 2">
    <p:bg>
      <p:bgPr>
        <a:solidFill>
          <a:schemeClr val="dk1"/>
        </a:solidFill>
      </p:bgPr>
    </p:bg>
    <p:spTree>
      <p:nvGrpSpPr>
        <p:cNvPr id="138" name="Shape 138"/>
        <p:cNvGrpSpPr/>
        <p:nvPr/>
      </p:nvGrpSpPr>
      <p:grpSpPr>
        <a:xfrm>
          <a:off x="0" y="0"/>
          <a:ext cx="0" cy="0"/>
          <a:chOff x="0" y="0"/>
          <a:chExt cx="0" cy="0"/>
        </a:xfrm>
      </p:grpSpPr>
      <p:grpSp>
        <p:nvGrpSpPr>
          <p:cNvPr id="139" name="Google Shape;139;p38"/>
          <p:cNvGrpSpPr/>
          <p:nvPr/>
        </p:nvGrpSpPr>
        <p:grpSpPr>
          <a:xfrm>
            <a:off x="6023425" y="4633472"/>
            <a:ext cx="6815393" cy="3096965"/>
            <a:chOff x="165332" y="2778464"/>
            <a:chExt cx="9857215" cy="4479190"/>
          </a:xfrm>
        </p:grpSpPr>
        <p:sp>
          <p:nvSpPr>
            <p:cNvPr id="140" name="Google Shape;140;p38"/>
            <p:cNvSpPr/>
            <p:nvPr/>
          </p:nvSpPr>
          <p:spPr>
            <a:xfrm rot="-600000">
              <a:off x="3150573" y="3328343"/>
              <a:ext cx="6628912" cy="3379433"/>
            </a:xfrm>
            <a:prstGeom prst="roundRect">
              <a:avLst>
                <a:gd fmla="val 966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141" name="Google Shape;141;p38"/>
            <p:cNvSpPr/>
            <p:nvPr/>
          </p:nvSpPr>
          <p:spPr>
            <a:xfrm rot="-600000">
              <a:off x="391811" y="3372600"/>
              <a:ext cx="4356933" cy="2989662"/>
            </a:xfrm>
            <a:prstGeom prst="roundRect">
              <a:avLst>
                <a:gd fmla="val 14185"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dk2"/>
                </a:solidFill>
                <a:latin typeface="Century Gothic"/>
                <a:ea typeface="Century Gothic"/>
                <a:cs typeface="Century Gothic"/>
                <a:sym typeface="Century Gothic"/>
              </a:endParaRPr>
            </a:p>
          </p:txBody>
        </p:sp>
        <p:pic>
          <p:nvPicPr>
            <p:cNvPr id="142" name="Google Shape;142;p38"/>
            <p:cNvPicPr preferRelativeResize="0"/>
            <p:nvPr/>
          </p:nvPicPr>
          <p:blipFill rotWithShape="1">
            <a:blip r:embed="rId2">
              <a:alphaModFix/>
            </a:blip>
            <a:srcRect b="0" l="0" r="0" t="0"/>
            <a:stretch/>
          </p:blipFill>
          <p:spPr>
            <a:xfrm>
              <a:off x="2064657" y="3853542"/>
              <a:ext cx="2845252" cy="1362852"/>
            </a:xfrm>
            <a:prstGeom prst="rect">
              <a:avLst/>
            </a:prstGeom>
            <a:noFill/>
            <a:ln>
              <a:noFill/>
            </a:ln>
          </p:spPr>
        </p:pic>
        <p:pic>
          <p:nvPicPr>
            <p:cNvPr id="143" name="Google Shape;143;p38"/>
            <p:cNvPicPr preferRelativeResize="0"/>
            <p:nvPr/>
          </p:nvPicPr>
          <p:blipFill rotWithShape="1">
            <a:blip r:embed="rId3">
              <a:alphaModFix/>
            </a:blip>
            <a:srcRect b="0" l="0" r="0" t="0"/>
            <a:stretch/>
          </p:blipFill>
          <p:spPr>
            <a:xfrm>
              <a:off x="4939711" y="3863476"/>
              <a:ext cx="2855618" cy="728062"/>
            </a:xfrm>
            <a:prstGeom prst="rect">
              <a:avLst/>
            </a:prstGeom>
            <a:noFill/>
            <a:ln>
              <a:noFill/>
            </a:ln>
          </p:spPr>
        </p:pic>
      </p:grpSp>
      <p:sp>
        <p:nvSpPr>
          <p:cNvPr id="144" name="Google Shape;144;p38"/>
          <p:cNvSpPr txBox="1"/>
          <p:nvPr>
            <p:ph type="title"/>
          </p:nvPr>
        </p:nvSpPr>
        <p:spPr>
          <a:xfrm>
            <a:off x="7344000" y="683999"/>
            <a:ext cx="4015573" cy="3600000"/>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8"/>
          <p:cNvSpPr/>
          <p:nvPr>
            <p:ph idx="2" type="pic"/>
          </p:nvPr>
        </p:nvSpPr>
        <p:spPr>
          <a:xfrm>
            <a:off x="0" y="0"/>
            <a:ext cx="6973888"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eeld 2">
  <p:cSld name="3_Beeld 2">
    <p:bg>
      <p:bgPr>
        <a:solidFill>
          <a:schemeClr val="dk1"/>
        </a:solidFill>
      </p:bgPr>
    </p:bg>
    <p:spTree>
      <p:nvGrpSpPr>
        <p:cNvPr id="146" name="Shape 146"/>
        <p:cNvGrpSpPr/>
        <p:nvPr/>
      </p:nvGrpSpPr>
      <p:grpSpPr>
        <a:xfrm>
          <a:off x="0" y="0"/>
          <a:ext cx="0" cy="0"/>
          <a:chOff x="0" y="0"/>
          <a:chExt cx="0" cy="0"/>
        </a:xfrm>
      </p:grpSpPr>
      <p:grpSp>
        <p:nvGrpSpPr>
          <p:cNvPr id="147" name="Google Shape;147;p39"/>
          <p:cNvGrpSpPr/>
          <p:nvPr/>
        </p:nvGrpSpPr>
        <p:grpSpPr>
          <a:xfrm>
            <a:off x="6023425" y="4633472"/>
            <a:ext cx="6815393" cy="3096965"/>
            <a:chOff x="165332" y="2778464"/>
            <a:chExt cx="9857215" cy="4479190"/>
          </a:xfrm>
        </p:grpSpPr>
        <p:sp>
          <p:nvSpPr>
            <p:cNvPr id="148" name="Google Shape;148;p39"/>
            <p:cNvSpPr/>
            <p:nvPr/>
          </p:nvSpPr>
          <p:spPr>
            <a:xfrm rot="-600000">
              <a:off x="3150573" y="3328343"/>
              <a:ext cx="6628912" cy="3379433"/>
            </a:xfrm>
            <a:prstGeom prst="roundRect">
              <a:avLst>
                <a:gd fmla="val 966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149" name="Google Shape;149;p39"/>
            <p:cNvSpPr/>
            <p:nvPr/>
          </p:nvSpPr>
          <p:spPr>
            <a:xfrm rot="-600000">
              <a:off x="391811" y="3372600"/>
              <a:ext cx="4356933" cy="2989662"/>
            </a:xfrm>
            <a:prstGeom prst="roundRect">
              <a:avLst>
                <a:gd fmla="val 1418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dk2"/>
                </a:solidFill>
                <a:latin typeface="Century Gothic"/>
                <a:ea typeface="Century Gothic"/>
                <a:cs typeface="Century Gothic"/>
                <a:sym typeface="Century Gothic"/>
              </a:endParaRPr>
            </a:p>
          </p:txBody>
        </p:sp>
        <p:pic>
          <p:nvPicPr>
            <p:cNvPr id="150" name="Google Shape;150;p39"/>
            <p:cNvPicPr preferRelativeResize="0"/>
            <p:nvPr/>
          </p:nvPicPr>
          <p:blipFill rotWithShape="1">
            <a:blip r:embed="rId2">
              <a:alphaModFix/>
            </a:blip>
            <a:srcRect b="0" l="0" r="0" t="0"/>
            <a:stretch/>
          </p:blipFill>
          <p:spPr>
            <a:xfrm>
              <a:off x="2064657" y="3853542"/>
              <a:ext cx="2845252" cy="1362852"/>
            </a:xfrm>
            <a:prstGeom prst="rect">
              <a:avLst/>
            </a:prstGeom>
            <a:noFill/>
            <a:ln>
              <a:noFill/>
            </a:ln>
          </p:spPr>
        </p:pic>
        <p:pic>
          <p:nvPicPr>
            <p:cNvPr id="151" name="Google Shape;151;p39"/>
            <p:cNvPicPr preferRelativeResize="0"/>
            <p:nvPr/>
          </p:nvPicPr>
          <p:blipFill rotWithShape="1">
            <a:blip r:embed="rId3">
              <a:alphaModFix/>
            </a:blip>
            <a:srcRect b="0" l="0" r="0" t="0"/>
            <a:stretch/>
          </p:blipFill>
          <p:spPr>
            <a:xfrm>
              <a:off x="4939711" y="3863476"/>
              <a:ext cx="2855618" cy="728062"/>
            </a:xfrm>
            <a:prstGeom prst="rect">
              <a:avLst/>
            </a:prstGeom>
            <a:noFill/>
            <a:ln>
              <a:noFill/>
            </a:ln>
          </p:spPr>
        </p:pic>
      </p:grpSp>
      <p:sp>
        <p:nvSpPr>
          <p:cNvPr id="152" name="Google Shape;152;p39"/>
          <p:cNvSpPr txBox="1"/>
          <p:nvPr>
            <p:ph type="title"/>
          </p:nvPr>
        </p:nvSpPr>
        <p:spPr>
          <a:xfrm>
            <a:off x="7344000" y="683999"/>
            <a:ext cx="4015573" cy="3600000"/>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9"/>
          <p:cNvSpPr/>
          <p:nvPr>
            <p:ph idx="2" type="pic"/>
          </p:nvPr>
        </p:nvSpPr>
        <p:spPr>
          <a:xfrm>
            <a:off x="0" y="0"/>
            <a:ext cx="6973888" cy="68580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jzonder 1">
  <p:cSld name="Bijzonder 1">
    <p:bg>
      <p:bgPr>
        <a:solidFill>
          <a:schemeClr val="lt1"/>
        </a:solidFill>
      </p:bgPr>
    </p:bg>
    <p:spTree>
      <p:nvGrpSpPr>
        <p:cNvPr id="154" name="Shape 154"/>
        <p:cNvGrpSpPr/>
        <p:nvPr/>
      </p:nvGrpSpPr>
      <p:grpSpPr>
        <a:xfrm>
          <a:off x="0" y="0"/>
          <a:ext cx="0" cy="0"/>
          <a:chOff x="0" y="0"/>
          <a:chExt cx="0" cy="0"/>
        </a:xfrm>
      </p:grpSpPr>
      <p:sp>
        <p:nvSpPr>
          <p:cNvPr id="155" name="Google Shape;155;p40"/>
          <p:cNvSpPr/>
          <p:nvPr/>
        </p:nvSpPr>
        <p:spPr>
          <a:xfrm rot="-300000">
            <a:off x="-639066" y="1624366"/>
            <a:ext cx="7278735" cy="6003104"/>
          </a:xfrm>
          <a:prstGeom prst="roundRect">
            <a:avLst>
              <a:gd fmla="val 545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6" name="Google Shape;156;p40"/>
          <p:cNvSpPr/>
          <p:nvPr/>
        </p:nvSpPr>
        <p:spPr>
          <a:xfrm rot="-300000">
            <a:off x="6034187" y="1330032"/>
            <a:ext cx="7724817" cy="6003104"/>
          </a:xfrm>
          <a:prstGeom prst="roundRect">
            <a:avLst>
              <a:gd fmla="val 545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7" name="Google Shape;157;p40"/>
          <p:cNvSpPr txBox="1"/>
          <p:nvPr>
            <p:ph type="title"/>
          </p:nvPr>
        </p:nvSpPr>
        <p:spPr>
          <a:xfrm>
            <a:off x="838200" y="334800"/>
            <a:ext cx="11000844"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211E5B"/>
              </a:buClr>
              <a:buSzPts val="4000"/>
              <a:buFont typeface="Century Gothic"/>
              <a:buNone/>
              <a:defRPr b="1" i="0" sz="4000">
                <a:solidFill>
                  <a:srgbClr val="211E5B"/>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40"/>
          <p:cNvSpPr txBox="1"/>
          <p:nvPr>
            <p:ph idx="1" type="body"/>
          </p:nvPr>
        </p:nvSpPr>
        <p:spPr>
          <a:xfrm>
            <a:off x="6427851" y="2088000"/>
            <a:ext cx="5076000" cy="3897638"/>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59" name="Google Shape;159;p40"/>
          <p:cNvSpPr txBox="1"/>
          <p:nvPr>
            <p:ph idx="2" type="body"/>
          </p:nvPr>
        </p:nvSpPr>
        <p:spPr>
          <a:xfrm>
            <a:off x="842021" y="2087999"/>
            <a:ext cx="5076000" cy="3897639"/>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60" name="Google Shape;160;p40"/>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
        <p:nvSpPr>
          <p:cNvPr id="161" name="Google Shape;161;p40"/>
          <p:cNvSpPr txBox="1"/>
          <p:nvPr>
            <p:ph idx="3" type="body"/>
          </p:nvPr>
        </p:nvSpPr>
        <p:spPr>
          <a:xfrm>
            <a:off x="838200" y="1015201"/>
            <a:ext cx="10514013"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540"/>
              </a:spcBef>
              <a:spcAft>
                <a:spcPts val="0"/>
              </a:spcAft>
              <a:buClr>
                <a:schemeClr val="dk1"/>
              </a:buClr>
              <a:buSzPts val="1800"/>
              <a:buNone/>
              <a:defRPr sz="1800"/>
            </a:lvl1pPr>
            <a:lvl2pPr indent="-228600" lvl="1" marL="914400" algn="l">
              <a:lnSpc>
                <a:spcPct val="90000"/>
              </a:lnSpc>
              <a:spcBef>
                <a:spcPts val="540"/>
              </a:spcBef>
              <a:spcAft>
                <a:spcPts val="0"/>
              </a:spcAft>
              <a:buClr>
                <a:schemeClr val="dk1"/>
              </a:buClr>
              <a:buSzPts val="1800"/>
              <a:buNone/>
              <a:defRPr sz="1800"/>
            </a:lvl2pPr>
            <a:lvl3pPr indent="-228600" lvl="2" marL="1371600" algn="l">
              <a:lnSpc>
                <a:spcPct val="90000"/>
              </a:lnSpc>
              <a:spcBef>
                <a:spcPts val="540"/>
              </a:spcBef>
              <a:spcAft>
                <a:spcPts val="0"/>
              </a:spcAft>
              <a:buClr>
                <a:schemeClr val="dk1"/>
              </a:buClr>
              <a:buSzPts val="1800"/>
              <a:buNone/>
              <a:defRPr sz="1800"/>
            </a:lvl3pPr>
            <a:lvl4pPr indent="-228600" lvl="3" marL="1828800" algn="l">
              <a:lnSpc>
                <a:spcPct val="90000"/>
              </a:lnSpc>
              <a:spcBef>
                <a:spcPts val="540"/>
              </a:spcBef>
              <a:spcAft>
                <a:spcPts val="0"/>
              </a:spcAft>
              <a:buClr>
                <a:schemeClr val="dk1"/>
              </a:buClr>
              <a:buSzPts val="1800"/>
              <a:buNone/>
              <a:defRPr sz="1800"/>
            </a:lvl4pPr>
            <a:lvl5pPr indent="-228600" lvl="4" marL="2286000" algn="l">
              <a:lnSpc>
                <a:spcPct val="90000"/>
              </a:lnSpc>
              <a:spcBef>
                <a:spcPts val="540"/>
              </a:spcBef>
              <a:spcAft>
                <a:spcPts val="0"/>
              </a:spcAft>
              <a:buClr>
                <a:schemeClr val="dk1"/>
              </a:buClr>
              <a:buSzPts val="1800"/>
              <a:buNone/>
              <a:defRPr sz="1800"/>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jzonder 2">
  <p:cSld name="Bijzonder 2">
    <p:bg>
      <p:bgPr>
        <a:solidFill>
          <a:schemeClr val="lt1"/>
        </a:solidFill>
      </p:bgPr>
    </p:bg>
    <p:spTree>
      <p:nvGrpSpPr>
        <p:cNvPr id="162" name="Shape 162"/>
        <p:cNvGrpSpPr/>
        <p:nvPr/>
      </p:nvGrpSpPr>
      <p:grpSpPr>
        <a:xfrm>
          <a:off x="0" y="0"/>
          <a:ext cx="0" cy="0"/>
          <a:chOff x="0" y="0"/>
          <a:chExt cx="0" cy="0"/>
        </a:xfrm>
      </p:grpSpPr>
      <p:sp>
        <p:nvSpPr>
          <p:cNvPr id="163" name="Google Shape;163;p41"/>
          <p:cNvSpPr/>
          <p:nvPr/>
        </p:nvSpPr>
        <p:spPr>
          <a:xfrm rot="-288502">
            <a:off x="-912945" y="-926512"/>
            <a:ext cx="10302922" cy="2601345"/>
          </a:xfrm>
          <a:prstGeom prst="roundRect">
            <a:avLst>
              <a:gd fmla="val 11674"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4" name="Google Shape;164;p41"/>
          <p:cNvSpPr/>
          <p:nvPr/>
        </p:nvSpPr>
        <p:spPr>
          <a:xfrm rot="-300000">
            <a:off x="6238399" y="1534243"/>
            <a:ext cx="6585581" cy="4114954"/>
          </a:xfrm>
          <a:prstGeom prst="roundRect">
            <a:avLst>
              <a:gd fmla="val 8391"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5" name="Google Shape;165;p41"/>
          <p:cNvSpPr txBox="1"/>
          <p:nvPr>
            <p:ph type="title"/>
          </p:nvPr>
        </p:nvSpPr>
        <p:spPr>
          <a:xfrm>
            <a:off x="838200" y="334800"/>
            <a:ext cx="10512425"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41"/>
          <p:cNvSpPr txBox="1"/>
          <p:nvPr>
            <p:ph idx="1" type="body"/>
          </p:nvPr>
        </p:nvSpPr>
        <p:spPr>
          <a:xfrm>
            <a:off x="842022" y="2340000"/>
            <a:ext cx="5141299" cy="3901243"/>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67" name="Google Shape;167;p41"/>
          <p:cNvSpPr txBox="1"/>
          <p:nvPr>
            <p:ph idx="2" type="body"/>
          </p:nvPr>
        </p:nvSpPr>
        <p:spPr>
          <a:xfrm>
            <a:off x="7246722" y="2340000"/>
            <a:ext cx="3881721" cy="2876488"/>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chemeClr val="lt1"/>
              </a:buClr>
              <a:buSzPts val="2200"/>
              <a:buNone/>
              <a:defRPr b="0" sz="2200">
                <a:solidFill>
                  <a:schemeClr val="lt1"/>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chemeClr val="lt1"/>
              </a:buClr>
              <a:buSzPts val="1800"/>
              <a:buChar char="•"/>
              <a:defRPr sz="1800">
                <a:solidFill>
                  <a:schemeClr val="lt1"/>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chemeClr val="lt1"/>
              </a:buClr>
              <a:buSzPts val="1600"/>
              <a:buChar char="•"/>
              <a:defRPr sz="1600">
                <a:solidFill>
                  <a:schemeClr val="lt1"/>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chemeClr val="lt1"/>
              </a:buClr>
              <a:buSzPts val="1400"/>
              <a:buChar char="•"/>
              <a:defRPr sz="1400">
                <a:solidFill>
                  <a:schemeClr val="lt1"/>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68" name="Google Shape;168;p41"/>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
        <p:nvSpPr>
          <p:cNvPr id="169" name="Google Shape;169;p41"/>
          <p:cNvSpPr txBox="1"/>
          <p:nvPr>
            <p:ph idx="3" type="body"/>
          </p:nvPr>
        </p:nvSpPr>
        <p:spPr>
          <a:xfrm>
            <a:off x="839788" y="1015200"/>
            <a:ext cx="10512425"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lt1"/>
              </a:buClr>
              <a:buSzPts val="1800"/>
              <a:buChar char="•"/>
              <a:defRPr sz="1800">
                <a:solidFill>
                  <a:schemeClr val="lt1"/>
                </a:solidFill>
              </a:defRPr>
            </a:lvl2pPr>
            <a:lvl3pPr indent="-342900" lvl="2" marL="1371600" algn="l">
              <a:lnSpc>
                <a:spcPct val="90000"/>
              </a:lnSpc>
              <a:spcBef>
                <a:spcPts val="540"/>
              </a:spcBef>
              <a:spcAft>
                <a:spcPts val="0"/>
              </a:spcAft>
              <a:buClr>
                <a:schemeClr val="lt1"/>
              </a:buClr>
              <a:buSzPts val="1800"/>
              <a:buChar char="•"/>
              <a:defRPr sz="1800">
                <a:solidFill>
                  <a:schemeClr val="lt1"/>
                </a:solidFill>
              </a:defRPr>
            </a:lvl3pPr>
            <a:lvl4pPr indent="-342900" lvl="3" marL="1828800" algn="l">
              <a:lnSpc>
                <a:spcPct val="90000"/>
              </a:lnSpc>
              <a:spcBef>
                <a:spcPts val="540"/>
              </a:spcBef>
              <a:spcAft>
                <a:spcPts val="0"/>
              </a:spcAft>
              <a:buClr>
                <a:schemeClr val="lt1"/>
              </a:buClr>
              <a:buSzPts val="1800"/>
              <a:buChar char="•"/>
              <a:defRPr sz="1800">
                <a:solidFill>
                  <a:schemeClr val="lt1"/>
                </a:solidFill>
              </a:defRPr>
            </a:lvl4pPr>
            <a:lvl5pPr indent="-342900" lvl="4" marL="2286000" algn="l">
              <a:lnSpc>
                <a:spcPct val="90000"/>
              </a:lnSpc>
              <a:spcBef>
                <a:spcPts val="540"/>
              </a:spcBef>
              <a:spcAft>
                <a:spcPts val="0"/>
              </a:spcAft>
              <a:buClr>
                <a:schemeClr val="lt1"/>
              </a:buClr>
              <a:buSzPts val="1800"/>
              <a:buChar char="•"/>
              <a:defRPr sz="1800">
                <a:solidFill>
                  <a:schemeClr val="lt1"/>
                </a:solidFill>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jzonder 3">
  <p:cSld name="Bijzonder 3">
    <p:bg>
      <p:bgPr>
        <a:solidFill>
          <a:schemeClr val="lt1"/>
        </a:solidFill>
      </p:bgPr>
    </p:bg>
    <p:spTree>
      <p:nvGrpSpPr>
        <p:cNvPr id="170" name="Shape 170"/>
        <p:cNvGrpSpPr/>
        <p:nvPr/>
      </p:nvGrpSpPr>
      <p:grpSpPr>
        <a:xfrm>
          <a:off x="0" y="0"/>
          <a:ext cx="0" cy="0"/>
          <a:chOff x="0" y="0"/>
          <a:chExt cx="0" cy="0"/>
        </a:xfrm>
      </p:grpSpPr>
      <p:sp>
        <p:nvSpPr>
          <p:cNvPr id="171" name="Google Shape;171;p42"/>
          <p:cNvSpPr/>
          <p:nvPr/>
        </p:nvSpPr>
        <p:spPr>
          <a:xfrm rot="-288502">
            <a:off x="-912945" y="-926512"/>
            <a:ext cx="10302922" cy="2601345"/>
          </a:xfrm>
          <a:prstGeom prst="roundRect">
            <a:avLst>
              <a:gd fmla="val 11674"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2" name="Google Shape;172;p42"/>
          <p:cNvSpPr txBox="1"/>
          <p:nvPr>
            <p:ph type="title"/>
          </p:nvPr>
        </p:nvSpPr>
        <p:spPr>
          <a:xfrm>
            <a:off x="838200" y="334800"/>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211E5B"/>
              </a:buClr>
              <a:buSzPts val="4000"/>
              <a:buFont typeface="Century Gothic"/>
              <a:buNone/>
              <a:defRPr b="1" i="0" sz="4000">
                <a:solidFill>
                  <a:srgbClr val="211E5B"/>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2"/>
          <p:cNvSpPr txBox="1"/>
          <p:nvPr>
            <p:ph idx="1" type="body"/>
          </p:nvPr>
        </p:nvSpPr>
        <p:spPr>
          <a:xfrm>
            <a:off x="842022" y="2340000"/>
            <a:ext cx="5141299" cy="3865243"/>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174" name="Google Shape;174;p42"/>
          <p:cNvSpPr/>
          <p:nvPr/>
        </p:nvSpPr>
        <p:spPr>
          <a:xfrm rot="-300000">
            <a:off x="6238193" y="1529517"/>
            <a:ext cx="6694029" cy="4114954"/>
          </a:xfrm>
          <a:prstGeom prst="roundRect">
            <a:avLst>
              <a:gd fmla="val 8391"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5" name="Google Shape;175;p42"/>
          <p:cNvSpPr txBox="1"/>
          <p:nvPr>
            <p:ph idx="2" type="body"/>
          </p:nvPr>
        </p:nvSpPr>
        <p:spPr>
          <a:xfrm>
            <a:off x="7246722" y="2340000"/>
            <a:ext cx="3881721" cy="2876488"/>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76" name="Google Shape;176;p42"/>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
        <p:nvSpPr>
          <p:cNvPr id="177" name="Google Shape;177;p42"/>
          <p:cNvSpPr txBox="1"/>
          <p:nvPr>
            <p:ph idx="3"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 Leeg">
  <p:cSld name="Wit Leeg">
    <p:spTree>
      <p:nvGrpSpPr>
        <p:cNvPr id="178" name="Shape 178"/>
        <p:cNvGrpSpPr/>
        <p:nvPr/>
      </p:nvGrpSpPr>
      <p:grpSpPr>
        <a:xfrm>
          <a:off x="0" y="0"/>
          <a:ext cx="0" cy="0"/>
          <a:chOff x="0" y="0"/>
          <a:chExt cx="0" cy="0"/>
        </a:xfrm>
      </p:grpSpPr>
      <p:sp>
        <p:nvSpPr>
          <p:cNvPr id="179" name="Google Shape;179;p43"/>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211E5B"/>
              </a:buClr>
              <a:buSzPts val="4000"/>
              <a:buFont typeface="Century Gothic"/>
              <a:buNone/>
              <a:defRPr b="1" i="0" sz="4000">
                <a:solidFill>
                  <a:srgbClr val="211E5B"/>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43"/>
          <p:cNvSpPr txBox="1"/>
          <p:nvPr>
            <p:ph idx="1"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181" name="Google Shape;181;p43"/>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eld Breed">
  <p:cSld name="Beeld Breed">
    <p:spTree>
      <p:nvGrpSpPr>
        <p:cNvPr id="182" name="Shape 182"/>
        <p:cNvGrpSpPr/>
        <p:nvPr/>
      </p:nvGrpSpPr>
      <p:grpSpPr>
        <a:xfrm>
          <a:off x="0" y="0"/>
          <a:ext cx="0" cy="0"/>
          <a:chOff x="0" y="0"/>
          <a:chExt cx="0" cy="0"/>
        </a:xfrm>
      </p:grpSpPr>
      <p:sp>
        <p:nvSpPr>
          <p:cNvPr id="183" name="Google Shape;183;p44"/>
          <p:cNvSpPr/>
          <p:nvPr>
            <p:ph idx="2" type="pic"/>
          </p:nvPr>
        </p:nvSpPr>
        <p:spPr>
          <a:xfrm>
            <a:off x="0" y="0"/>
            <a:ext cx="12192000" cy="5188857"/>
          </a:xfrm>
          <a:prstGeom prst="rect">
            <a:avLst/>
          </a:prstGeom>
          <a:solidFill>
            <a:schemeClr val="accent2"/>
          </a:solidFill>
          <a:ln>
            <a:noFill/>
          </a:ln>
        </p:spPr>
      </p:sp>
      <p:pic>
        <p:nvPicPr>
          <p:cNvPr id="184" name="Google Shape;184;p44"/>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nker Normaal">
  <p:cSld name="Donker Normaal">
    <p:spTree>
      <p:nvGrpSpPr>
        <p:cNvPr id="24" name="Shape 24"/>
        <p:cNvGrpSpPr/>
        <p:nvPr/>
      </p:nvGrpSpPr>
      <p:grpSpPr>
        <a:xfrm>
          <a:off x="0" y="0"/>
          <a:ext cx="0" cy="0"/>
          <a:chOff x="0" y="0"/>
          <a:chExt cx="0" cy="0"/>
        </a:xfrm>
      </p:grpSpPr>
      <p:sp>
        <p:nvSpPr>
          <p:cNvPr id="25" name="Google Shape;25;p21"/>
          <p:cNvSpPr/>
          <p:nvPr/>
        </p:nvSpPr>
        <p:spPr>
          <a:xfrm rot="-288502">
            <a:off x="-912945" y="-838410"/>
            <a:ext cx="10302922" cy="2601345"/>
          </a:xfrm>
          <a:prstGeom prst="roundRect">
            <a:avLst>
              <a:gd fmla="val 11674"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 name="Google Shape;26;p21"/>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1"/>
          <p:cNvSpPr txBox="1"/>
          <p:nvPr>
            <p:ph idx="1" type="body"/>
          </p:nvPr>
        </p:nvSpPr>
        <p:spPr>
          <a:xfrm>
            <a:off x="842022" y="2088000"/>
            <a:ext cx="10510191"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b="0"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b="0"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b="0"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28" name="Google Shape;28;p21"/>
          <p:cNvSpPr txBox="1"/>
          <p:nvPr>
            <p:ph idx="2"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29" name="Google Shape;29;p21"/>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eld 2">
  <p:cSld name="Beeld 2">
    <p:bg>
      <p:bgPr>
        <a:solidFill>
          <a:schemeClr val="dk1"/>
        </a:solidFill>
      </p:bgPr>
    </p:bg>
    <p:spTree>
      <p:nvGrpSpPr>
        <p:cNvPr id="30" name="Shape 30"/>
        <p:cNvGrpSpPr/>
        <p:nvPr/>
      </p:nvGrpSpPr>
      <p:grpSpPr>
        <a:xfrm>
          <a:off x="0" y="0"/>
          <a:ext cx="0" cy="0"/>
          <a:chOff x="0" y="0"/>
          <a:chExt cx="0" cy="0"/>
        </a:xfrm>
      </p:grpSpPr>
      <p:grpSp>
        <p:nvGrpSpPr>
          <p:cNvPr id="31" name="Google Shape;31;p22"/>
          <p:cNvGrpSpPr/>
          <p:nvPr/>
        </p:nvGrpSpPr>
        <p:grpSpPr>
          <a:xfrm>
            <a:off x="6023425" y="4633472"/>
            <a:ext cx="6815393" cy="3096965"/>
            <a:chOff x="165332" y="2778464"/>
            <a:chExt cx="9857215" cy="4479190"/>
          </a:xfrm>
        </p:grpSpPr>
        <p:sp>
          <p:nvSpPr>
            <p:cNvPr id="32" name="Google Shape;32;p22"/>
            <p:cNvSpPr/>
            <p:nvPr/>
          </p:nvSpPr>
          <p:spPr>
            <a:xfrm rot="-600000">
              <a:off x="3150573" y="3328343"/>
              <a:ext cx="6628912" cy="3379433"/>
            </a:xfrm>
            <a:prstGeom prst="roundRect">
              <a:avLst>
                <a:gd fmla="val 966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33" name="Google Shape;33;p22"/>
            <p:cNvSpPr/>
            <p:nvPr/>
          </p:nvSpPr>
          <p:spPr>
            <a:xfrm rot="-600000">
              <a:off x="391811" y="3372600"/>
              <a:ext cx="4356933" cy="2989662"/>
            </a:xfrm>
            <a:prstGeom prst="roundRect">
              <a:avLst>
                <a:gd fmla="val 1418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dk2"/>
                </a:solidFill>
                <a:latin typeface="Century Gothic"/>
                <a:ea typeface="Century Gothic"/>
                <a:cs typeface="Century Gothic"/>
                <a:sym typeface="Century Gothic"/>
              </a:endParaRPr>
            </a:p>
          </p:txBody>
        </p:sp>
        <p:pic>
          <p:nvPicPr>
            <p:cNvPr id="34" name="Google Shape;34;p22"/>
            <p:cNvPicPr preferRelativeResize="0"/>
            <p:nvPr/>
          </p:nvPicPr>
          <p:blipFill rotWithShape="1">
            <a:blip r:embed="rId2">
              <a:alphaModFix/>
            </a:blip>
            <a:srcRect b="0" l="0" r="0" t="0"/>
            <a:stretch/>
          </p:blipFill>
          <p:spPr>
            <a:xfrm>
              <a:off x="2064657" y="3853542"/>
              <a:ext cx="2845252" cy="1362852"/>
            </a:xfrm>
            <a:prstGeom prst="rect">
              <a:avLst/>
            </a:prstGeom>
            <a:noFill/>
            <a:ln>
              <a:noFill/>
            </a:ln>
          </p:spPr>
        </p:pic>
        <p:pic>
          <p:nvPicPr>
            <p:cNvPr id="35" name="Google Shape;35;p22"/>
            <p:cNvPicPr preferRelativeResize="0"/>
            <p:nvPr/>
          </p:nvPicPr>
          <p:blipFill rotWithShape="1">
            <a:blip r:embed="rId3">
              <a:alphaModFix/>
            </a:blip>
            <a:srcRect b="0" l="0" r="0" t="0"/>
            <a:stretch/>
          </p:blipFill>
          <p:spPr>
            <a:xfrm>
              <a:off x="4939711" y="3863476"/>
              <a:ext cx="2855618" cy="728062"/>
            </a:xfrm>
            <a:prstGeom prst="rect">
              <a:avLst/>
            </a:prstGeom>
            <a:noFill/>
            <a:ln>
              <a:noFill/>
            </a:ln>
          </p:spPr>
        </p:pic>
      </p:grpSp>
      <p:sp>
        <p:nvSpPr>
          <p:cNvPr id="36" name="Google Shape;36;p22"/>
          <p:cNvSpPr txBox="1"/>
          <p:nvPr>
            <p:ph type="title"/>
          </p:nvPr>
        </p:nvSpPr>
        <p:spPr>
          <a:xfrm>
            <a:off x="7344000" y="683999"/>
            <a:ext cx="4015573" cy="3600000"/>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2"/>
          <p:cNvSpPr/>
          <p:nvPr>
            <p:ph idx="2" type="pic"/>
          </p:nvPr>
        </p:nvSpPr>
        <p:spPr>
          <a:xfrm>
            <a:off x="0" y="0"/>
            <a:ext cx="6973888" cy="6858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cht Leeg">
  <p:cSld name="Licht Leeg">
    <p:spTree>
      <p:nvGrpSpPr>
        <p:cNvPr id="38" name="Shape 38"/>
        <p:cNvGrpSpPr/>
        <p:nvPr/>
      </p:nvGrpSpPr>
      <p:grpSpPr>
        <a:xfrm>
          <a:off x="0" y="0"/>
          <a:ext cx="0" cy="0"/>
          <a:chOff x="0" y="0"/>
          <a:chExt cx="0" cy="0"/>
        </a:xfrm>
      </p:grpSpPr>
      <p:sp>
        <p:nvSpPr>
          <p:cNvPr id="39" name="Google Shape;39;p23"/>
          <p:cNvSpPr/>
          <p:nvPr/>
        </p:nvSpPr>
        <p:spPr>
          <a:xfrm rot="-288502">
            <a:off x="-912945" y="-838410"/>
            <a:ext cx="10302922" cy="2601345"/>
          </a:xfrm>
          <a:prstGeom prst="roundRect">
            <a:avLst>
              <a:gd fmla="val 11674"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 name="Google Shape;40;p23"/>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4000"/>
              <a:buFont typeface="Century Gothic"/>
              <a:buNone/>
              <a:defRPr b="1" i="0" sz="40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3"/>
          <p:cNvSpPr txBox="1"/>
          <p:nvPr>
            <p:ph idx="1"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solidFill>
                  <a:schemeClr val="dk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42" name="Google Shape;42;p23"/>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 Speciaal Leeg">
  <p:cSld name="Dia Speciaal Leeg">
    <p:spTree>
      <p:nvGrpSpPr>
        <p:cNvPr id="43" name="Shape 43"/>
        <p:cNvGrpSpPr/>
        <p:nvPr/>
      </p:nvGrpSpPr>
      <p:grpSpPr>
        <a:xfrm>
          <a:off x="0" y="0"/>
          <a:ext cx="0" cy="0"/>
          <a:chOff x="0" y="0"/>
          <a:chExt cx="0" cy="0"/>
        </a:xfrm>
      </p:grpSpPr>
      <p:sp>
        <p:nvSpPr>
          <p:cNvPr id="44" name="Google Shape;44;p24"/>
          <p:cNvSpPr/>
          <p:nvPr/>
        </p:nvSpPr>
        <p:spPr>
          <a:xfrm rot="-288502">
            <a:off x="-912945" y="-838410"/>
            <a:ext cx="10302922" cy="2601345"/>
          </a:xfrm>
          <a:prstGeom prst="roundRect">
            <a:avLst>
              <a:gd fmla="val 1167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 name="Google Shape;45;p24"/>
          <p:cNvSpPr txBox="1"/>
          <p:nvPr>
            <p:ph type="title"/>
          </p:nvPr>
        </p:nvSpPr>
        <p:spPr>
          <a:xfrm>
            <a:off x="838200" y="333375"/>
            <a:ext cx="10514011"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Century Gothic"/>
              <a:buNone/>
              <a:defRPr b="1" i="0" sz="40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839789" y="1015200"/>
            <a:ext cx="10512424"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lt1"/>
              </a:buClr>
              <a:buSzPts val="1800"/>
              <a:buNone/>
              <a:defRPr sz="1800">
                <a:solidFill>
                  <a:schemeClr val="lt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47" name="Google Shape;47;p24"/>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luiter">
  <p:cSld name="Afsluiter">
    <p:bg>
      <p:bgPr>
        <a:solidFill>
          <a:schemeClr val="dk1"/>
        </a:solidFill>
      </p:bgPr>
    </p:bg>
    <p:spTree>
      <p:nvGrpSpPr>
        <p:cNvPr id="48" name="Shape 48"/>
        <p:cNvGrpSpPr/>
        <p:nvPr/>
      </p:nvGrpSpPr>
      <p:grpSpPr>
        <a:xfrm>
          <a:off x="0" y="0"/>
          <a:ext cx="0" cy="0"/>
          <a:chOff x="0" y="0"/>
          <a:chExt cx="0" cy="0"/>
        </a:xfrm>
      </p:grpSpPr>
      <p:sp>
        <p:nvSpPr>
          <p:cNvPr id="49" name="Google Shape;49;p25"/>
          <p:cNvSpPr/>
          <p:nvPr/>
        </p:nvSpPr>
        <p:spPr>
          <a:xfrm rot="-600000">
            <a:off x="1937117" y="3931190"/>
            <a:ext cx="11421220" cy="3948440"/>
          </a:xfrm>
          <a:prstGeom prst="roundRect">
            <a:avLst>
              <a:gd fmla="val 9664"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50" name="Google Shape;50;p25"/>
          <p:cNvSpPr/>
          <p:nvPr/>
        </p:nvSpPr>
        <p:spPr>
          <a:xfrm rot="-600000">
            <a:off x="-834646" y="4395858"/>
            <a:ext cx="4356933" cy="2989662"/>
          </a:xfrm>
          <a:prstGeom prst="roundRect">
            <a:avLst>
              <a:gd fmla="val 10913"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pic>
        <p:nvPicPr>
          <p:cNvPr id="51" name="Google Shape;51;p25"/>
          <p:cNvPicPr preferRelativeResize="0"/>
          <p:nvPr/>
        </p:nvPicPr>
        <p:blipFill rotWithShape="1">
          <a:blip r:embed="rId2">
            <a:alphaModFix/>
          </a:blip>
          <a:srcRect b="0" l="0" r="0" t="0"/>
          <a:stretch/>
        </p:blipFill>
        <p:spPr>
          <a:xfrm>
            <a:off x="838200" y="4876800"/>
            <a:ext cx="2845252" cy="1362852"/>
          </a:xfrm>
          <a:prstGeom prst="rect">
            <a:avLst/>
          </a:prstGeom>
          <a:noFill/>
          <a:ln>
            <a:noFill/>
          </a:ln>
        </p:spPr>
      </p:pic>
      <p:pic>
        <p:nvPicPr>
          <p:cNvPr id="52" name="Google Shape;52;p25"/>
          <p:cNvPicPr preferRelativeResize="0"/>
          <p:nvPr/>
        </p:nvPicPr>
        <p:blipFill rotWithShape="1">
          <a:blip r:embed="rId3">
            <a:alphaModFix/>
          </a:blip>
          <a:srcRect b="0" l="0" r="0" t="0"/>
          <a:stretch/>
        </p:blipFill>
        <p:spPr>
          <a:xfrm>
            <a:off x="3697966" y="4876800"/>
            <a:ext cx="2974064" cy="758260"/>
          </a:xfrm>
          <a:prstGeom prst="rect">
            <a:avLst/>
          </a:prstGeom>
          <a:noFill/>
          <a:ln>
            <a:noFill/>
          </a:ln>
        </p:spPr>
      </p:pic>
      <p:sp>
        <p:nvSpPr>
          <p:cNvPr id="53" name="Google Shape;53;p25"/>
          <p:cNvSpPr txBox="1"/>
          <p:nvPr>
            <p:ph idx="1" type="body"/>
          </p:nvPr>
        </p:nvSpPr>
        <p:spPr>
          <a:xfrm>
            <a:off x="3697966" y="706551"/>
            <a:ext cx="3994144" cy="23085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80"/>
              </a:spcBef>
              <a:spcAft>
                <a:spcPts val="0"/>
              </a:spcAft>
              <a:buClr>
                <a:schemeClr val="lt1"/>
              </a:buClr>
              <a:buSzPts val="1600"/>
              <a:buNone/>
              <a:defRPr b="1" i="0" sz="1600">
                <a:solidFill>
                  <a:schemeClr val="lt1"/>
                </a:solidFill>
                <a:latin typeface="Century Gothic"/>
                <a:ea typeface="Century Gothic"/>
                <a:cs typeface="Century Gothic"/>
                <a:sym typeface="Century Gothic"/>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54" name="Google Shape;54;p25"/>
          <p:cNvSpPr txBox="1"/>
          <p:nvPr>
            <p:ph idx="2" type="body"/>
          </p:nvPr>
        </p:nvSpPr>
        <p:spPr>
          <a:xfrm>
            <a:off x="3697966" y="948270"/>
            <a:ext cx="3994144" cy="23085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80"/>
              </a:spcBef>
              <a:spcAft>
                <a:spcPts val="0"/>
              </a:spcAft>
              <a:buClr>
                <a:schemeClr val="lt1"/>
              </a:buClr>
              <a:buSzPts val="1600"/>
              <a:buNone/>
              <a:defRPr b="0" i="0" sz="1600">
                <a:solidFill>
                  <a:schemeClr val="lt1"/>
                </a:solidFill>
                <a:latin typeface="Century Gothic"/>
                <a:ea typeface="Century Gothic"/>
                <a:cs typeface="Century Gothic"/>
                <a:sym typeface="Century Gothic"/>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grpSp>
        <p:nvGrpSpPr>
          <p:cNvPr id="55" name="Google Shape;55;p25"/>
          <p:cNvGrpSpPr/>
          <p:nvPr/>
        </p:nvGrpSpPr>
        <p:grpSpPr>
          <a:xfrm>
            <a:off x="838201" y="689789"/>
            <a:ext cx="3291114" cy="1966325"/>
            <a:chOff x="1819686" y="556015"/>
            <a:chExt cx="4141695" cy="2465432"/>
          </a:xfrm>
        </p:grpSpPr>
        <p:sp>
          <p:nvSpPr>
            <p:cNvPr id="56" name="Google Shape;56;p25"/>
            <p:cNvSpPr txBox="1"/>
            <p:nvPr/>
          </p:nvSpPr>
          <p:spPr>
            <a:xfrm>
              <a:off x="1819686" y="556015"/>
              <a:ext cx="4141695" cy="221599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nl-NL" sz="1600">
                  <a:solidFill>
                    <a:schemeClr val="lt1"/>
                  </a:solidFill>
                  <a:latin typeface="Century Gothic"/>
                  <a:ea typeface="Century Gothic"/>
                  <a:cs typeface="Century Gothic"/>
                  <a:sym typeface="Century Gothic"/>
                </a:rPr>
                <a:t>Fluwelen Burgwal 58</a:t>
              </a:r>
              <a:endParaRPr/>
            </a:p>
            <a:p>
              <a:pPr indent="0" lvl="0" marL="0" marR="0" rtl="0" algn="l">
                <a:spcBef>
                  <a:spcPts val="0"/>
                </a:spcBef>
                <a:spcAft>
                  <a:spcPts val="0"/>
                </a:spcAft>
                <a:buNone/>
              </a:pPr>
              <a:r>
                <a:rPr lang="nl-NL" sz="1600">
                  <a:solidFill>
                    <a:schemeClr val="lt1"/>
                  </a:solidFill>
                  <a:latin typeface="Century Gothic"/>
                  <a:ea typeface="Century Gothic"/>
                  <a:cs typeface="Century Gothic"/>
                  <a:sym typeface="Century Gothic"/>
                </a:rPr>
                <a:t>Postbus 11560</a:t>
              </a:r>
              <a:endParaRPr/>
            </a:p>
            <a:p>
              <a:pPr indent="0" lvl="0" marL="0" marR="0" rtl="0" algn="l">
                <a:spcBef>
                  <a:spcPts val="0"/>
                </a:spcBef>
                <a:spcAft>
                  <a:spcPts val="0"/>
                </a:spcAft>
                <a:buNone/>
              </a:pPr>
              <a:r>
                <a:rPr lang="nl-NL" sz="1600">
                  <a:solidFill>
                    <a:schemeClr val="lt1"/>
                  </a:solidFill>
                  <a:latin typeface="Century Gothic"/>
                  <a:ea typeface="Century Gothic"/>
                  <a:cs typeface="Century Gothic"/>
                  <a:sym typeface="Century Gothic"/>
                </a:rPr>
                <a:t>2502 AN Den Haag</a:t>
              </a:r>
              <a:endParaRPr/>
            </a:p>
            <a:p>
              <a:pPr indent="0" lvl="0" marL="0" marR="0" rtl="0" algn="l">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nl-NL" sz="1600">
                  <a:solidFill>
                    <a:schemeClr val="lt1"/>
                  </a:solidFill>
                  <a:latin typeface="Century Gothic"/>
                  <a:ea typeface="Century Gothic"/>
                  <a:cs typeface="Century Gothic"/>
                  <a:sym typeface="Century Gothic"/>
                </a:rPr>
                <a:t>070 763 00 30</a:t>
              </a:r>
              <a:endParaRPr/>
            </a:p>
            <a:p>
              <a:pPr indent="0" lvl="0" marL="0" marR="0" rtl="0" algn="l">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nl-NL" sz="1600">
                  <a:solidFill>
                    <a:schemeClr val="lt1"/>
                  </a:solidFill>
                  <a:latin typeface="Century Gothic"/>
                  <a:ea typeface="Century Gothic"/>
                  <a:cs typeface="Century Gothic"/>
                  <a:sym typeface="Century Gothic"/>
                </a:rPr>
                <a:t>secretariaat@aeno.nl</a:t>
              </a:r>
              <a:endParaRPr sz="1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lang="nl-NL" sz="1600">
                  <a:solidFill>
                    <a:schemeClr val="lt1"/>
                  </a:solidFill>
                  <a:latin typeface="Century Gothic"/>
                  <a:ea typeface="Century Gothic"/>
                  <a:cs typeface="Century Gothic"/>
                  <a:sym typeface="Century Gothic"/>
                </a:rPr>
                <a:t>www.aeno.nl</a:t>
              </a:r>
              <a:endParaRPr sz="16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cxnSp>
          <p:nvCxnSpPr>
            <p:cNvPr id="57" name="Google Shape;57;p25"/>
            <p:cNvCxnSpPr/>
            <p:nvPr/>
          </p:nvCxnSpPr>
          <p:spPr>
            <a:xfrm>
              <a:off x="1819686" y="3021447"/>
              <a:ext cx="1632054" cy="0"/>
            </a:xfrm>
            <a:prstGeom prst="straightConnector1">
              <a:avLst/>
            </a:prstGeom>
            <a:noFill/>
            <a:ln cap="flat" cmpd="sng" w="12700">
              <a:solidFill>
                <a:srgbClr val="42F7AC"/>
              </a:solidFill>
              <a:prstDash val="solid"/>
              <a:miter lim="800000"/>
              <a:headEnd len="sm" w="sm" type="none"/>
              <a:tailEnd len="sm" w="sm" type="none"/>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eld 1">
  <p:cSld name="Beeld 1">
    <p:bg>
      <p:bgPr>
        <a:solidFill>
          <a:schemeClr val="dk1"/>
        </a:solidFill>
      </p:bgPr>
    </p:bg>
    <p:spTree>
      <p:nvGrpSpPr>
        <p:cNvPr id="58" name="Shape 58"/>
        <p:cNvGrpSpPr/>
        <p:nvPr/>
      </p:nvGrpSpPr>
      <p:grpSpPr>
        <a:xfrm>
          <a:off x="0" y="0"/>
          <a:ext cx="0" cy="0"/>
          <a:chOff x="0" y="0"/>
          <a:chExt cx="0" cy="0"/>
        </a:xfrm>
      </p:grpSpPr>
      <p:grpSp>
        <p:nvGrpSpPr>
          <p:cNvPr id="59" name="Google Shape;59;p26"/>
          <p:cNvGrpSpPr/>
          <p:nvPr/>
        </p:nvGrpSpPr>
        <p:grpSpPr>
          <a:xfrm>
            <a:off x="6023425" y="4632532"/>
            <a:ext cx="6821617" cy="3102950"/>
            <a:chOff x="165332" y="2777105"/>
            <a:chExt cx="9866216" cy="4487846"/>
          </a:xfrm>
        </p:grpSpPr>
        <p:sp>
          <p:nvSpPr>
            <p:cNvPr id="60" name="Google Shape;60;p26"/>
            <p:cNvSpPr/>
            <p:nvPr/>
          </p:nvSpPr>
          <p:spPr>
            <a:xfrm rot="-600000">
              <a:off x="3151158" y="3327607"/>
              <a:ext cx="6636744" cy="3386841"/>
            </a:xfrm>
            <a:prstGeom prst="roundRect">
              <a:avLst>
                <a:gd fmla="val 966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entury Gothic"/>
                <a:ea typeface="Century Gothic"/>
                <a:cs typeface="Century Gothic"/>
                <a:sym typeface="Century Gothic"/>
              </a:endParaRPr>
            </a:p>
          </p:txBody>
        </p:sp>
        <p:sp>
          <p:nvSpPr>
            <p:cNvPr id="61" name="Google Shape;61;p26"/>
            <p:cNvSpPr/>
            <p:nvPr/>
          </p:nvSpPr>
          <p:spPr>
            <a:xfrm rot="-600000">
              <a:off x="391811" y="3372600"/>
              <a:ext cx="4356933" cy="2989662"/>
            </a:xfrm>
            <a:prstGeom prst="roundRect">
              <a:avLst>
                <a:gd fmla="val 14185"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dk2"/>
                </a:solidFill>
                <a:latin typeface="Century Gothic"/>
                <a:ea typeface="Century Gothic"/>
                <a:cs typeface="Century Gothic"/>
                <a:sym typeface="Century Gothic"/>
              </a:endParaRPr>
            </a:p>
          </p:txBody>
        </p:sp>
        <p:pic>
          <p:nvPicPr>
            <p:cNvPr id="62" name="Google Shape;62;p26"/>
            <p:cNvPicPr preferRelativeResize="0"/>
            <p:nvPr/>
          </p:nvPicPr>
          <p:blipFill rotWithShape="1">
            <a:blip r:embed="rId2">
              <a:alphaModFix/>
            </a:blip>
            <a:srcRect b="0" l="0" r="0" t="0"/>
            <a:stretch/>
          </p:blipFill>
          <p:spPr>
            <a:xfrm>
              <a:off x="2064657" y="3853542"/>
              <a:ext cx="2845252" cy="1362852"/>
            </a:xfrm>
            <a:prstGeom prst="rect">
              <a:avLst/>
            </a:prstGeom>
            <a:noFill/>
            <a:ln>
              <a:noFill/>
            </a:ln>
          </p:spPr>
        </p:pic>
        <p:pic>
          <p:nvPicPr>
            <p:cNvPr id="63" name="Google Shape;63;p26"/>
            <p:cNvPicPr preferRelativeResize="0"/>
            <p:nvPr/>
          </p:nvPicPr>
          <p:blipFill rotWithShape="1">
            <a:blip r:embed="rId3">
              <a:alphaModFix/>
            </a:blip>
            <a:srcRect b="0" l="0" r="0" t="0"/>
            <a:stretch/>
          </p:blipFill>
          <p:spPr>
            <a:xfrm>
              <a:off x="4939711" y="3863476"/>
              <a:ext cx="2855618" cy="728062"/>
            </a:xfrm>
            <a:prstGeom prst="rect">
              <a:avLst/>
            </a:prstGeom>
            <a:noFill/>
            <a:ln>
              <a:noFill/>
            </a:ln>
          </p:spPr>
        </p:pic>
      </p:grpSp>
      <p:sp>
        <p:nvSpPr>
          <p:cNvPr id="64" name="Google Shape;64;p26"/>
          <p:cNvSpPr txBox="1"/>
          <p:nvPr>
            <p:ph type="title"/>
          </p:nvPr>
        </p:nvSpPr>
        <p:spPr>
          <a:xfrm>
            <a:off x="7344000" y="684000"/>
            <a:ext cx="4015573" cy="3600000"/>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6"/>
          <p:cNvSpPr/>
          <p:nvPr>
            <p:ph idx="2" type="pic"/>
          </p:nvPr>
        </p:nvSpPr>
        <p:spPr>
          <a:xfrm>
            <a:off x="0" y="0"/>
            <a:ext cx="6973888"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6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cht Normaal">
  <p:cSld name="Licht Normaal">
    <p:spTree>
      <p:nvGrpSpPr>
        <p:cNvPr id="66" name="Shape 66"/>
        <p:cNvGrpSpPr/>
        <p:nvPr/>
      </p:nvGrpSpPr>
      <p:grpSpPr>
        <a:xfrm>
          <a:off x="0" y="0"/>
          <a:ext cx="0" cy="0"/>
          <a:chOff x="0" y="0"/>
          <a:chExt cx="0" cy="0"/>
        </a:xfrm>
      </p:grpSpPr>
      <p:sp>
        <p:nvSpPr>
          <p:cNvPr id="67" name="Google Shape;67;p27"/>
          <p:cNvSpPr/>
          <p:nvPr/>
        </p:nvSpPr>
        <p:spPr>
          <a:xfrm rot="-288502">
            <a:off x="-912945" y="-838410"/>
            <a:ext cx="10302922" cy="2601345"/>
          </a:xfrm>
          <a:prstGeom prst="roundRect">
            <a:avLst>
              <a:gd fmla="val 11674"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8" name="Google Shape;68;p27"/>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1"/>
              </a:buClr>
              <a:buSzPts val="4000"/>
              <a:buFont typeface="Century Gothic"/>
              <a:buNone/>
              <a:defRPr b="1" i="0" sz="40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7"/>
          <p:cNvSpPr txBox="1"/>
          <p:nvPr>
            <p:ph idx="1" type="body"/>
          </p:nvPr>
        </p:nvSpPr>
        <p:spPr>
          <a:xfrm>
            <a:off x="842022" y="2232000"/>
            <a:ext cx="10510191" cy="4187687"/>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500"/>
              </a:spcBef>
              <a:spcAft>
                <a:spcPts val="0"/>
              </a:spcAft>
              <a:buClr>
                <a:srgbClr val="211E5B"/>
              </a:buClr>
              <a:buSzPts val="2200"/>
              <a:buNone/>
              <a:defRPr b="0" sz="2200">
                <a:solidFill>
                  <a:srgbClr val="211E5B"/>
                </a:solidFill>
                <a:latin typeface="Century Gothic"/>
                <a:ea typeface="Century Gothic"/>
                <a:cs typeface="Century Gothic"/>
                <a:sym typeface="Century Gothic"/>
              </a:defRPr>
            </a:lvl1pPr>
            <a:lvl2pPr indent="-342900" lvl="1" marL="9144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indent="-330200" lvl="2" marL="13716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indent="-317500" lvl="3" marL="18288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indent="-304800" lvl="4" marL="22860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70" name="Google Shape;70;p27"/>
          <p:cNvSpPr txBox="1"/>
          <p:nvPr>
            <p:ph idx="2" type="body"/>
          </p:nvPr>
        </p:nvSpPr>
        <p:spPr>
          <a:xfrm>
            <a:off x="839788" y="1015719"/>
            <a:ext cx="10512425" cy="720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540"/>
              </a:spcBef>
              <a:spcAft>
                <a:spcPts val="0"/>
              </a:spcAft>
              <a:buClr>
                <a:schemeClr val="dk1"/>
              </a:buClr>
              <a:buSzPts val="1800"/>
              <a:buNone/>
              <a:defRPr sz="1800">
                <a:solidFill>
                  <a:schemeClr val="dk1"/>
                </a:solidFill>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pic>
        <p:nvPicPr>
          <p:cNvPr id="71" name="Google Shape;71;p27"/>
          <p:cNvPicPr preferRelativeResize="0"/>
          <p:nvPr/>
        </p:nvPicPr>
        <p:blipFill rotWithShape="1">
          <a:blip r:embed="rId2">
            <a:alphaModFix/>
          </a:blip>
          <a:srcRect b="0" l="0" r="0" t="0"/>
          <a:stretch/>
        </p:blipFill>
        <p:spPr>
          <a:xfrm>
            <a:off x="10826108" y="6082539"/>
            <a:ext cx="1052210" cy="50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9788" y="335446"/>
            <a:ext cx="10515600" cy="720000"/>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Clr>
                <a:schemeClr val="dk1"/>
              </a:buClr>
              <a:buSzPts val="4000"/>
              <a:buFont typeface="Century Gothic"/>
              <a:buNone/>
              <a:defRPr b="1"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800" y="1825200"/>
            <a:ext cx="10515600" cy="4351338"/>
          </a:xfrm>
          <a:prstGeom prst="rect">
            <a:avLst/>
          </a:prstGeom>
          <a:noFill/>
          <a:ln>
            <a:noFill/>
          </a:ln>
        </p:spPr>
        <p:txBody>
          <a:bodyPr anchorCtr="0" anchor="t" bIns="0" lIns="0" spcFirstLastPara="1" rIns="0" wrap="square" tIns="0">
            <a:normAutofit/>
          </a:bodyPr>
          <a:lstStyle>
            <a:lvl1pPr indent="-368300" lvl="0" marL="457200" marR="0" rtl="0" algn="l">
              <a:lnSpc>
                <a:spcPct val="90000"/>
              </a:lnSpc>
              <a:spcBef>
                <a:spcPts val="66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42900" lvl="1" marL="914400" marR="0" rtl="0" algn="l">
              <a:lnSpc>
                <a:spcPct val="90000"/>
              </a:lnSpc>
              <a:spcBef>
                <a:spcPts val="54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30200" lvl="2" marL="1371600" marR="0" rtl="0" algn="l">
              <a:lnSpc>
                <a:spcPct val="90000"/>
              </a:lnSpc>
              <a:spcBef>
                <a:spcPts val="48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42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4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4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4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4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4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guide id="3" orient="horz" pos="210">
          <p15:clr>
            <a:srgbClr val="F26B43"/>
          </p15:clr>
        </p15:guide>
        <p15:guide id="4" pos="211">
          <p15:clr>
            <a:srgbClr val="F26B43"/>
          </p15:clr>
        </p15:guide>
        <p15:guide id="5" pos="7469">
          <p15:clr>
            <a:srgbClr val="F26B43"/>
          </p15:clr>
        </p15:guide>
        <p15:guide id="6" pos="529">
          <p15:clr>
            <a:srgbClr val="F26B43"/>
          </p15:clr>
        </p15:guide>
        <p15:guide id="7" pos="71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www.youtube.com/watch?v=xw3u7iovCg8" TargetMode="Externa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www.youtube.com/watch?v=PnpN3ttU7cg"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www.youtube.com/watch?v=DYA_ivyj3kE" TargetMode="Externa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www.aeno.nl/" TargetMode="External"/><Relationship Id="rId4" Type="http://schemas.openxmlformats.org/officeDocument/2006/relationships/hyperlink" Target="http://www.aeno.nl/communities" TargetMode="External"/><Relationship Id="rId9" Type="http://schemas.openxmlformats.org/officeDocument/2006/relationships/hyperlink" Target="http://www.tinyurl.com/JDR-Nieuws" TargetMode="External"/><Relationship Id="rId5" Type="http://schemas.openxmlformats.org/officeDocument/2006/relationships/hyperlink" Target="http://www.aeno.nl/communities" TargetMode="External"/><Relationship Id="rId6" Type="http://schemas.openxmlformats.org/officeDocument/2006/relationships/hyperlink" Target="https://www.aeno.nl/agenda" TargetMode="External"/><Relationship Id="rId7" Type="http://schemas.openxmlformats.org/officeDocument/2006/relationships/hyperlink" Target="https://www.aeno.nl/agenda" TargetMode="External"/><Relationship Id="rId8" Type="http://schemas.openxmlformats.org/officeDocument/2006/relationships/hyperlink" Target="http://www.aeno.nl/nieuwsbrieven" TargetMode="External"/><Relationship Id="rId11" Type="http://schemas.openxmlformats.org/officeDocument/2006/relationships/image" Target="../media/image26.png"/><Relationship Id="rId10" Type="http://schemas.openxmlformats.org/officeDocument/2006/relationships/image" Target="../media/image30.png"/><Relationship Id="rId13" Type="http://schemas.openxmlformats.org/officeDocument/2006/relationships/image" Target="../media/image24.png"/><Relationship Id="rId1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mailto:debra.verduin@aeno.n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
          <p:cNvSpPr txBox="1"/>
          <p:nvPr>
            <p:ph idx="4294967295" type="ctrTitle"/>
          </p:nvPr>
        </p:nvSpPr>
        <p:spPr>
          <a:xfrm>
            <a:off x="831850" y="1293150"/>
            <a:ext cx="11843100" cy="115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lt1"/>
              </a:buClr>
              <a:buSzPts val="5400"/>
              <a:buFont typeface="Arial"/>
              <a:buNone/>
            </a:pPr>
            <a:r>
              <a:rPr lang="nl-NL" sz="5400">
                <a:solidFill>
                  <a:schemeClr val="lt1"/>
                </a:solidFill>
                <a:latin typeface="Arial"/>
                <a:ea typeface="Arial"/>
                <a:cs typeface="Arial"/>
                <a:sym typeface="Arial"/>
              </a:rPr>
              <a:t>Van werkdruk naar bevlogenheid</a:t>
            </a:r>
            <a:r>
              <a:rPr b="0" lang="nl-NL" sz="5400">
                <a:solidFill>
                  <a:schemeClr val="lt1"/>
                </a:solidFill>
                <a:latin typeface="Arial"/>
                <a:ea typeface="Arial"/>
                <a:cs typeface="Arial"/>
                <a:sym typeface="Arial"/>
              </a:rPr>
              <a:t> </a:t>
            </a:r>
            <a:endParaRPr sz="5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5400"/>
              <a:buFont typeface="Arial"/>
              <a:buNone/>
            </a:pPr>
            <a:r>
              <a:rPr b="0" lang="nl-NL" sz="3200">
                <a:solidFill>
                  <a:schemeClr val="lt1"/>
                </a:solidFill>
                <a:latin typeface="Arial"/>
                <a:ea typeface="Arial"/>
                <a:cs typeface="Arial"/>
                <a:sym typeface="Arial"/>
              </a:rPr>
              <a:t>Proactief gedrag en teamontwikkeling</a:t>
            </a:r>
            <a:br>
              <a:rPr b="0" i="0" lang="nl-NL" sz="5400" u="none" cap="none" strike="noStrike">
                <a:solidFill>
                  <a:srgbClr val="211E5B"/>
                </a:solidFill>
                <a:latin typeface="Arial"/>
                <a:ea typeface="Arial"/>
                <a:cs typeface="Arial"/>
                <a:sym typeface="Arial"/>
              </a:rPr>
            </a:br>
            <a:br>
              <a:rPr b="1" i="0" lang="nl-NL" sz="5400" u="none" cap="none" strike="noStrike">
                <a:solidFill>
                  <a:schemeClr val="lt1"/>
                </a:solidFill>
                <a:latin typeface="Arial"/>
                <a:ea typeface="Arial"/>
                <a:cs typeface="Arial"/>
                <a:sym typeface="Arial"/>
              </a:rPr>
            </a:br>
            <a:endParaRPr b="1" i="0" sz="3600" u="none" cap="none" strike="noStrike">
              <a:solidFill>
                <a:schemeClr val="lt1"/>
              </a:solidFill>
              <a:latin typeface="Arial"/>
              <a:ea typeface="Arial"/>
              <a:cs typeface="Arial"/>
              <a:sym typeface="Arial"/>
            </a:endParaRPr>
          </a:p>
        </p:txBody>
      </p:sp>
      <p:sp>
        <p:nvSpPr>
          <p:cNvPr id="191" name="Google Shape;191;p1"/>
          <p:cNvSpPr txBox="1"/>
          <p:nvPr>
            <p:ph idx="1" type="body"/>
          </p:nvPr>
        </p:nvSpPr>
        <p:spPr>
          <a:xfrm>
            <a:off x="5783951" y="6626995"/>
            <a:ext cx="5833800" cy="2310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lt1"/>
              </a:buClr>
              <a:buSzPts val="1800"/>
              <a:buNone/>
            </a:pPr>
            <a:r>
              <a:rPr lang="nl-NL">
                <a:solidFill>
                  <a:schemeClr val="dk1"/>
                </a:solidFill>
              </a:rPr>
              <a:t>Fenne van den Bos</a:t>
            </a:r>
            <a:r>
              <a:rPr lang="nl-NL">
                <a:solidFill>
                  <a:schemeClr val="dk1"/>
                </a:solidFill>
              </a:rPr>
              <a:t> en Donald Meulensteen</a:t>
            </a:r>
            <a:endParaRPr>
              <a:solidFill>
                <a:schemeClr val="dk1"/>
              </a:solidFill>
            </a:endParaRPr>
          </a:p>
          <a:p>
            <a:pPr indent="0" lvl="0" marL="0" rtl="0" algn="r">
              <a:lnSpc>
                <a:spcPct val="90000"/>
              </a:lnSpc>
              <a:spcBef>
                <a:spcPts val="0"/>
              </a:spcBef>
              <a:spcAft>
                <a:spcPts val="0"/>
              </a:spcAft>
              <a:buClr>
                <a:schemeClr val="lt1"/>
              </a:buClr>
              <a:buSzPts val="1800"/>
              <a:buNone/>
            </a:pPr>
            <a:r>
              <a:rPr lang="nl-NL">
                <a:solidFill>
                  <a:schemeClr val="dk1"/>
                </a:solidFill>
              </a:rPr>
              <a:t>12 november 2024</a:t>
            </a:r>
            <a:endParaRPr>
              <a:solidFill>
                <a:schemeClr val="dk1"/>
              </a:solidFill>
            </a:endParaRPr>
          </a:p>
        </p:txBody>
      </p:sp>
      <p:sp>
        <p:nvSpPr>
          <p:cNvPr id="192" name="Google Shape;192;p1"/>
          <p:cNvSpPr txBox="1"/>
          <p:nvPr/>
        </p:nvSpPr>
        <p:spPr>
          <a:xfrm>
            <a:off x="4974336" y="88148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1390019170_0_68"/>
          <p:cNvSpPr txBox="1"/>
          <p:nvPr>
            <p:ph type="title"/>
          </p:nvPr>
        </p:nvSpPr>
        <p:spPr>
          <a:xfrm>
            <a:off x="838200" y="333375"/>
            <a:ext cx="10514100"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t>Webinar 2: Microsituaties</a:t>
            </a:r>
            <a:endParaRPr/>
          </a:p>
        </p:txBody>
      </p:sp>
      <p:sp>
        <p:nvSpPr>
          <p:cNvPr id="272" name="Google Shape;272;g31390019170_0_68"/>
          <p:cNvSpPr txBox="1"/>
          <p:nvPr>
            <p:ph idx="1" type="body"/>
          </p:nvPr>
        </p:nvSpPr>
        <p:spPr>
          <a:xfrm>
            <a:off x="839788" y="1015719"/>
            <a:ext cx="10512300"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800"/>
              <a:buNone/>
            </a:pPr>
            <a:r>
              <a:rPr lang="nl-NL"/>
              <a:t>De momenten die er toe doen</a:t>
            </a:r>
            <a:endParaRPr/>
          </a:p>
        </p:txBody>
      </p:sp>
      <p:pic>
        <p:nvPicPr>
          <p:cNvPr id="273" name="Google Shape;273;g31390019170_0_68"/>
          <p:cNvPicPr preferRelativeResize="0"/>
          <p:nvPr/>
        </p:nvPicPr>
        <p:blipFill>
          <a:blip r:embed="rId3">
            <a:alphaModFix/>
          </a:blip>
          <a:stretch>
            <a:fillRect/>
          </a:stretch>
        </p:blipFill>
        <p:spPr>
          <a:xfrm>
            <a:off x="255075" y="630452"/>
            <a:ext cx="11277125" cy="634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1390019170_0_6"/>
          <p:cNvSpPr txBox="1"/>
          <p:nvPr>
            <p:ph type="title"/>
          </p:nvPr>
        </p:nvSpPr>
        <p:spPr>
          <a:xfrm>
            <a:off x="838200" y="333375"/>
            <a:ext cx="10514100"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t>Terugblik</a:t>
            </a:r>
            <a:endParaRPr/>
          </a:p>
        </p:txBody>
      </p:sp>
      <p:sp>
        <p:nvSpPr>
          <p:cNvPr id="280" name="Google Shape;280;g31390019170_0_6"/>
          <p:cNvSpPr txBox="1"/>
          <p:nvPr/>
        </p:nvSpPr>
        <p:spPr>
          <a:xfrm>
            <a:off x="1791000" y="2202300"/>
            <a:ext cx="8610000" cy="24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Zijn er nog vragen over deze terugblik die echt beantwoord moeten worden voor we verder kunnen?</a:t>
            </a:r>
            <a:endParaRPr b="1" sz="3000">
              <a:solidFill>
                <a:srgbClr val="201E5B"/>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11"/>
          <p:cNvPicPr preferRelativeResize="0"/>
          <p:nvPr/>
        </p:nvPicPr>
        <p:blipFill rotWithShape="1">
          <a:blip r:embed="rId3">
            <a:alphaModFix/>
          </a:blip>
          <a:srcRect b="0" l="0" r="0" t="0"/>
          <a:stretch/>
        </p:blipFill>
        <p:spPr>
          <a:xfrm>
            <a:off x="730423" y="2261107"/>
            <a:ext cx="5204587" cy="4330609"/>
          </a:xfrm>
          <a:prstGeom prst="rect">
            <a:avLst/>
          </a:prstGeom>
          <a:noFill/>
          <a:ln>
            <a:noFill/>
          </a:ln>
        </p:spPr>
      </p:pic>
      <p:pic>
        <p:nvPicPr>
          <p:cNvPr id="286" name="Google Shape;286;p11"/>
          <p:cNvPicPr preferRelativeResize="0"/>
          <p:nvPr/>
        </p:nvPicPr>
        <p:blipFill rotWithShape="1">
          <a:blip r:embed="rId4">
            <a:alphaModFix/>
          </a:blip>
          <a:srcRect b="0" l="0" r="0" t="0"/>
          <a:stretch/>
        </p:blipFill>
        <p:spPr>
          <a:xfrm>
            <a:off x="6367048" y="1735200"/>
            <a:ext cx="5406026" cy="4853586"/>
          </a:xfrm>
          <a:prstGeom prst="rect">
            <a:avLst/>
          </a:prstGeom>
          <a:noFill/>
          <a:ln>
            <a:noFill/>
          </a:ln>
        </p:spPr>
      </p:pic>
      <p:sp>
        <p:nvSpPr>
          <p:cNvPr id="287" name="Google Shape;287;p11"/>
          <p:cNvSpPr txBox="1"/>
          <p:nvPr>
            <p:ph type="title"/>
          </p:nvPr>
        </p:nvSpPr>
        <p:spPr>
          <a:xfrm>
            <a:off x="838200" y="333375"/>
            <a:ext cx="10514011"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4000"/>
              <a:buFont typeface="Century Gothic"/>
              <a:buNone/>
            </a:pPr>
            <a:r>
              <a:rPr lang="nl-NL"/>
              <a:t>(Proactief) Gedrag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2"/>
          <p:cNvSpPr txBox="1"/>
          <p:nvPr>
            <p:ph type="title"/>
          </p:nvPr>
        </p:nvSpPr>
        <p:spPr>
          <a:xfrm>
            <a:off x="838200" y="334800"/>
            <a:ext cx="10512300"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4000"/>
              <a:buFont typeface="Century Gothic"/>
              <a:buNone/>
            </a:pPr>
            <a:r>
              <a:rPr lang="nl-NL"/>
              <a:t>Drie vormen van proactief gedrag</a:t>
            </a:r>
            <a:endParaRPr/>
          </a:p>
        </p:txBody>
      </p:sp>
      <p:sp>
        <p:nvSpPr>
          <p:cNvPr id="293" name="Google Shape;293;p12"/>
          <p:cNvSpPr txBox="1"/>
          <p:nvPr>
            <p:ph idx="1" type="body"/>
          </p:nvPr>
        </p:nvSpPr>
        <p:spPr>
          <a:xfrm>
            <a:off x="842022" y="2340000"/>
            <a:ext cx="5141400" cy="3901200"/>
          </a:xfrm>
          <a:prstGeom prst="rect">
            <a:avLst/>
          </a:prstGeom>
        </p:spPr>
        <p:txBody>
          <a:bodyPr anchorCtr="0" anchor="t" bIns="0" lIns="0" spcFirstLastPara="1" rIns="0" wrap="square" tIns="0">
            <a:noAutofit/>
          </a:bodyPr>
          <a:lstStyle/>
          <a:p>
            <a:pPr indent="-419100" lvl="0" marL="457200" rtl="0" algn="l">
              <a:spcBef>
                <a:spcPts val="500"/>
              </a:spcBef>
              <a:spcAft>
                <a:spcPts val="0"/>
              </a:spcAft>
              <a:buSzPts val="3000"/>
              <a:buAutoNum type="arabicPeriod"/>
            </a:pPr>
            <a:r>
              <a:rPr lang="nl-NL" sz="3000"/>
              <a:t>PVM</a:t>
            </a:r>
            <a:endParaRPr sz="3000"/>
          </a:p>
          <a:p>
            <a:pPr indent="0" lvl="0" marL="457200" rtl="0" algn="l">
              <a:spcBef>
                <a:spcPts val="1000"/>
              </a:spcBef>
              <a:spcAft>
                <a:spcPts val="0"/>
              </a:spcAft>
              <a:buNone/>
            </a:pPr>
            <a:r>
              <a:rPr i="1" lang="nl-NL" sz="2100"/>
              <a:t>Proactive Vitality Management</a:t>
            </a:r>
            <a:endParaRPr i="1" sz="2100"/>
          </a:p>
          <a:p>
            <a:pPr indent="-419100" lvl="0" marL="457200" rtl="0" algn="l">
              <a:spcBef>
                <a:spcPts val="1000"/>
              </a:spcBef>
              <a:spcAft>
                <a:spcPts val="0"/>
              </a:spcAft>
              <a:buSzPts val="3000"/>
              <a:buAutoNum type="arabicPeriod"/>
            </a:pPr>
            <a:r>
              <a:rPr lang="nl-NL" sz="3000"/>
              <a:t>Voice</a:t>
            </a:r>
            <a:endParaRPr sz="3000"/>
          </a:p>
          <a:p>
            <a:pPr indent="0" lvl="0" marL="457200" rtl="0" algn="l">
              <a:spcBef>
                <a:spcPts val="1000"/>
              </a:spcBef>
              <a:spcAft>
                <a:spcPts val="0"/>
              </a:spcAft>
              <a:buNone/>
            </a:pPr>
            <a:r>
              <a:rPr i="1" lang="nl-NL" sz="2000"/>
              <a:t>Laat je stem horen</a:t>
            </a:r>
            <a:endParaRPr i="1" sz="2000"/>
          </a:p>
          <a:p>
            <a:pPr indent="-419100" lvl="0" marL="457200" rtl="0" algn="l">
              <a:spcBef>
                <a:spcPts val="1000"/>
              </a:spcBef>
              <a:spcAft>
                <a:spcPts val="0"/>
              </a:spcAft>
              <a:buSzPts val="3000"/>
              <a:buAutoNum type="arabicPeriod"/>
            </a:pPr>
            <a:r>
              <a:rPr lang="nl-NL" sz="3000"/>
              <a:t>Jobcrafting </a:t>
            </a:r>
            <a:endParaRPr sz="3000"/>
          </a:p>
          <a:p>
            <a:pPr indent="0" lvl="0" marL="457200" rtl="0" algn="l">
              <a:spcBef>
                <a:spcPts val="1000"/>
              </a:spcBef>
              <a:spcAft>
                <a:spcPts val="1000"/>
              </a:spcAft>
              <a:buNone/>
            </a:pPr>
            <a:r>
              <a:rPr i="1" lang="nl-NL" sz="2000"/>
              <a:t>(o.b.v. sterke kanten)</a:t>
            </a:r>
            <a:endParaRPr i="1" sz="2000"/>
          </a:p>
        </p:txBody>
      </p:sp>
      <p:pic>
        <p:nvPicPr>
          <p:cNvPr id="294" name="Google Shape;294;p12"/>
          <p:cNvPicPr preferRelativeResize="0"/>
          <p:nvPr/>
        </p:nvPicPr>
        <p:blipFill>
          <a:blip r:embed="rId3">
            <a:alphaModFix/>
          </a:blip>
          <a:stretch>
            <a:fillRect/>
          </a:stretch>
        </p:blipFill>
        <p:spPr>
          <a:xfrm>
            <a:off x="7322925" y="1975338"/>
            <a:ext cx="2640750" cy="3300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1" type="body"/>
          </p:nvPr>
        </p:nvSpPr>
        <p:spPr>
          <a:xfrm>
            <a:off x="839789" y="1015200"/>
            <a:ext cx="10512424"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1800"/>
              <a:buNone/>
            </a:pPr>
            <a:r>
              <a:rPr lang="nl-NL"/>
              <a:t>dus niet op de bank ploffen en netflixen!</a:t>
            </a:r>
            <a:endParaRPr/>
          </a:p>
        </p:txBody>
      </p:sp>
      <p:sp>
        <p:nvSpPr>
          <p:cNvPr id="300" name="Google Shape;300;p13"/>
          <p:cNvSpPr txBox="1"/>
          <p:nvPr>
            <p:ph type="title"/>
          </p:nvPr>
        </p:nvSpPr>
        <p:spPr>
          <a:xfrm>
            <a:off x="838200" y="333375"/>
            <a:ext cx="10514011"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4000"/>
              <a:buFont typeface="Century Gothic"/>
              <a:buNone/>
            </a:pPr>
            <a:r>
              <a:rPr lang="nl-NL"/>
              <a:t>Proactive Vitality Management</a:t>
            </a:r>
            <a:endParaRPr/>
          </a:p>
        </p:txBody>
      </p:sp>
      <p:pic>
        <p:nvPicPr>
          <p:cNvPr id="301" name="Google Shape;301;p13"/>
          <p:cNvPicPr preferRelativeResize="0"/>
          <p:nvPr/>
        </p:nvPicPr>
        <p:blipFill>
          <a:blip r:embed="rId3">
            <a:alphaModFix/>
          </a:blip>
          <a:stretch>
            <a:fillRect/>
          </a:stretch>
        </p:blipFill>
        <p:spPr>
          <a:xfrm>
            <a:off x="5585000" y="2451750"/>
            <a:ext cx="6272051" cy="4181375"/>
          </a:xfrm>
          <a:prstGeom prst="rect">
            <a:avLst/>
          </a:prstGeom>
          <a:noFill/>
          <a:ln>
            <a:noFill/>
          </a:ln>
        </p:spPr>
      </p:pic>
      <p:sp>
        <p:nvSpPr>
          <p:cNvPr id="302" name="Google Shape;302;p13"/>
          <p:cNvSpPr txBox="1"/>
          <p:nvPr/>
        </p:nvSpPr>
        <p:spPr>
          <a:xfrm>
            <a:off x="756850" y="2673600"/>
            <a:ext cx="4523700" cy="3856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nl-NL" sz="4500">
                <a:solidFill>
                  <a:schemeClr val="dk1"/>
                </a:solidFill>
                <a:latin typeface="Century Gothic"/>
                <a:ea typeface="Century Gothic"/>
                <a:cs typeface="Century Gothic"/>
                <a:sym typeface="Century Gothic"/>
              </a:rPr>
              <a:t>De juiste energie op het juiste moment!</a:t>
            </a:r>
            <a:endParaRPr sz="4500">
              <a:solidFill>
                <a:schemeClr val="dk1"/>
              </a:solidFill>
              <a:latin typeface="Century Gothic"/>
              <a:ea typeface="Century Gothic"/>
              <a:cs typeface="Century Gothic"/>
              <a:sym typeface="Century Gothic"/>
            </a:endParaRPr>
          </a:p>
        </p:txBody>
      </p:sp>
      <p:sp>
        <p:nvSpPr>
          <p:cNvPr id="303" name="Google Shape;303;p13"/>
          <p:cNvSpPr txBox="1"/>
          <p:nvPr/>
        </p:nvSpPr>
        <p:spPr>
          <a:xfrm>
            <a:off x="1162750" y="6082050"/>
            <a:ext cx="4204800" cy="1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NL" sz="2000">
                <a:solidFill>
                  <a:schemeClr val="dk1"/>
                </a:solidFill>
                <a:latin typeface="Century Gothic"/>
                <a:ea typeface="Century Gothic"/>
                <a:cs typeface="Century Gothic"/>
                <a:sym typeface="Century Gothic"/>
              </a:rPr>
              <a:t>fysiek, affectief en cognitief</a:t>
            </a:r>
            <a:endParaRPr i="1" sz="20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ph type="title"/>
          </p:nvPr>
        </p:nvSpPr>
        <p:spPr>
          <a:xfrm>
            <a:off x="838200" y="333375"/>
            <a:ext cx="10514011"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4000"/>
              <a:buFont typeface="Century Gothic"/>
              <a:buNone/>
            </a:pPr>
            <a:r>
              <a:rPr lang="nl-NL"/>
              <a:t>PVM op de werkvloer</a:t>
            </a:r>
            <a:endParaRPr/>
          </a:p>
        </p:txBody>
      </p:sp>
      <p:pic>
        <p:nvPicPr>
          <p:cNvPr id="309" name="Google Shape;309;p14"/>
          <p:cNvPicPr preferRelativeResize="0"/>
          <p:nvPr/>
        </p:nvPicPr>
        <p:blipFill>
          <a:blip r:embed="rId3">
            <a:alphaModFix/>
          </a:blip>
          <a:stretch>
            <a:fillRect/>
          </a:stretch>
        </p:blipFill>
        <p:spPr>
          <a:xfrm>
            <a:off x="5826075" y="2601100"/>
            <a:ext cx="6135000" cy="4090000"/>
          </a:xfrm>
          <a:prstGeom prst="rect">
            <a:avLst/>
          </a:prstGeom>
          <a:noFill/>
          <a:ln>
            <a:noFill/>
          </a:ln>
        </p:spPr>
      </p:pic>
      <p:sp>
        <p:nvSpPr>
          <p:cNvPr id="310" name="Google Shape;310;p14"/>
          <p:cNvSpPr txBox="1"/>
          <p:nvPr/>
        </p:nvSpPr>
        <p:spPr>
          <a:xfrm>
            <a:off x="205875" y="2615600"/>
            <a:ext cx="5364600" cy="4089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een goede basisenergie</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genoeg, kwalitatief goede pauzes</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afwisseling in werkzaamheden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goede voorbereiding voordat je iets uitdagends gaat doen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de juiste mensen opzoeken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duidelijke detachment</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1403dddf99_0_12"/>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solidFill>
                  <a:schemeClr val="dk1"/>
                </a:solidFill>
              </a:rPr>
              <a:t>Teammodel van bevlogenheid</a:t>
            </a:r>
            <a:endParaRPr/>
          </a:p>
        </p:txBody>
      </p:sp>
      <p:sp>
        <p:nvSpPr>
          <p:cNvPr id="317" name="Google Shape;317;g31403dddf99_0_12"/>
          <p:cNvSpPr txBox="1"/>
          <p:nvPr>
            <p:ph idx="1" type="body"/>
          </p:nvPr>
        </p:nvSpPr>
        <p:spPr>
          <a:xfrm>
            <a:off x="839789" y="1015200"/>
            <a:ext cx="10512300" cy="720000"/>
          </a:xfrm>
          <a:prstGeom prst="rect">
            <a:avLst/>
          </a:prstGeom>
        </p:spPr>
        <p:txBody>
          <a:bodyPr anchorCtr="0" anchor="t" bIns="0" lIns="0" spcFirstLastPara="1" rIns="0" wrap="square" tIns="0">
            <a:normAutofit/>
          </a:bodyPr>
          <a:lstStyle/>
          <a:p>
            <a:pPr indent="0" lvl="0" marL="0" rtl="0" algn="l">
              <a:spcBef>
                <a:spcPts val="0"/>
              </a:spcBef>
              <a:spcAft>
                <a:spcPts val="0"/>
              </a:spcAft>
              <a:buClr>
                <a:schemeClr val="dk1"/>
              </a:buClr>
              <a:buSzPts val="1800"/>
              <a:buFont typeface="Arial"/>
              <a:buNone/>
            </a:pPr>
            <a:r>
              <a:rPr lang="nl-NL">
                <a:solidFill>
                  <a:schemeClr val="dk1"/>
                </a:solidFill>
              </a:rPr>
              <a:t>Bevlogenheid werkt aanstekelijk!</a:t>
            </a:r>
            <a:endParaRPr/>
          </a:p>
        </p:txBody>
      </p:sp>
      <p:pic>
        <p:nvPicPr>
          <p:cNvPr descr="Afbeelding met tekening, schets, tekenfilm, Graphics&#10;&#10;Automatisch gegenereerde beschrijving" id="318" name="Google Shape;318;g31403dddf99_0_12"/>
          <p:cNvPicPr preferRelativeResize="0"/>
          <p:nvPr/>
        </p:nvPicPr>
        <p:blipFill rotWithShape="1">
          <a:blip r:embed="rId3">
            <a:alphaModFix/>
          </a:blip>
          <a:srcRect b="16525" l="7985" r="8044" t="15553"/>
          <a:stretch/>
        </p:blipFill>
        <p:spPr>
          <a:xfrm>
            <a:off x="839800" y="2076924"/>
            <a:ext cx="2645647" cy="1606853"/>
          </a:xfrm>
          <a:prstGeom prst="rect">
            <a:avLst/>
          </a:prstGeom>
          <a:noFill/>
          <a:ln>
            <a:noFill/>
          </a:ln>
        </p:spPr>
      </p:pic>
      <p:pic>
        <p:nvPicPr>
          <p:cNvPr descr="Afbeelding met kleding, schoeisel, person, persoon&#10;&#10;Automatisch gegenereerde beschrijving" id="319" name="Google Shape;319;g31403dddf99_0_12"/>
          <p:cNvPicPr preferRelativeResize="0"/>
          <p:nvPr/>
        </p:nvPicPr>
        <p:blipFill rotWithShape="1">
          <a:blip r:embed="rId4">
            <a:alphaModFix/>
          </a:blip>
          <a:srcRect b="18370" l="15292" r="15292" t="16414"/>
          <a:stretch/>
        </p:blipFill>
        <p:spPr>
          <a:xfrm>
            <a:off x="4359827" y="1773825"/>
            <a:ext cx="2982370" cy="2103891"/>
          </a:xfrm>
          <a:prstGeom prst="rect">
            <a:avLst/>
          </a:prstGeom>
          <a:noFill/>
          <a:ln>
            <a:noFill/>
          </a:ln>
        </p:spPr>
      </p:pic>
      <p:pic>
        <p:nvPicPr>
          <p:cNvPr descr="Afbeelding met tekening, schets, Kinderkunst, tekst&#10;&#10;Automatisch gegenereerde beschrijving" id="320" name="Google Shape;320;g31403dddf99_0_12"/>
          <p:cNvPicPr preferRelativeResize="0"/>
          <p:nvPr/>
        </p:nvPicPr>
        <p:blipFill rotWithShape="1">
          <a:blip r:embed="rId5">
            <a:alphaModFix/>
          </a:blip>
          <a:srcRect b="19937" l="12156" r="10366" t="19828"/>
          <a:stretch/>
        </p:blipFill>
        <p:spPr>
          <a:xfrm>
            <a:off x="8216576" y="1910969"/>
            <a:ext cx="3134124" cy="1829605"/>
          </a:xfrm>
          <a:prstGeom prst="rect">
            <a:avLst/>
          </a:prstGeom>
          <a:noFill/>
          <a:ln>
            <a:noFill/>
          </a:ln>
        </p:spPr>
      </p:pic>
      <p:sp>
        <p:nvSpPr>
          <p:cNvPr id="321" name="Google Shape;321;g31403dddf99_0_12"/>
          <p:cNvSpPr txBox="1"/>
          <p:nvPr/>
        </p:nvSpPr>
        <p:spPr>
          <a:xfrm>
            <a:off x="1327799" y="3995836"/>
            <a:ext cx="1669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Denken</a:t>
            </a:r>
            <a:endParaRPr/>
          </a:p>
        </p:txBody>
      </p:sp>
      <p:sp>
        <p:nvSpPr>
          <p:cNvPr id="322" name="Google Shape;322;g31403dddf99_0_12"/>
          <p:cNvSpPr txBox="1"/>
          <p:nvPr/>
        </p:nvSpPr>
        <p:spPr>
          <a:xfrm>
            <a:off x="4911681" y="3995836"/>
            <a:ext cx="1878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Doen</a:t>
            </a:r>
            <a:endParaRPr/>
          </a:p>
        </p:txBody>
      </p:sp>
      <p:sp>
        <p:nvSpPr>
          <p:cNvPr id="323" name="Google Shape;323;g31403dddf99_0_12"/>
          <p:cNvSpPr txBox="1"/>
          <p:nvPr/>
        </p:nvSpPr>
        <p:spPr>
          <a:xfrm>
            <a:off x="8704350" y="3995836"/>
            <a:ext cx="2370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Zeggen</a:t>
            </a:r>
            <a:endParaRPr/>
          </a:p>
        </p:txBody>
      </p:sp>
      <p:sp>
        <p:nvSpPr>
          <p:cNvPr id="324" name="Google Shape;324;g31403dddf99_0_12"/>
          <p:cNvSpPr txBox="1"/>
          <p:nvPr/>
        </p:nvSpPr>
        <p:spPr>
          <a:xfrm>
            <a:off x="257625"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Als je pauze neem laat je jouw collega’s in de steek. </a:t>
            </a:r>
            <a:endParaRPr sz="2200">
              <a:solidFill>
                <a:schemeClr val="dk1"/>
              </a:solidFill>
              <a:latin typeface="Century Gothic"/>
              <a:ea typeface="Century Gothic"/>
              <a:cs typeface="Century Gothic"/>
              <a:sym typeface="Century Gothic"/>
            </a:endParaRPr>
          </a:p>
        </p:txBody>
      </p:sp>
      <p:sp>
        <p:nvSpPr>
          <p:cNvPr id="325" name="Google Shape;325;g31403dddf99_0_12"/>
          <p:cNvSpPr txBox="1"/>
          <p:nvPr/>
        </p:nvSpPr>
        <p:spPr>
          <a:xfrm>
            <a:off x="257625" y="5645100"/>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Op tijd pauze nemen is ook in het belang van het team.</a:t>
            </a:r>
            <a:endParaRPr sz="2200">
              <a:solidFill>
                <a:schemeClr val="dk1"/>
              </a:solidFill>
              <a:latin typeface="Century Gothic"/>
              <a:ea typeface="Century Gothic"/>
              <a:cs typeface="Century Gothic"/>
              <a:sym typeface="Century Gothic"/>
            </a:endParaRPr>
          </a:p>
        </p:txBody>
      </p:sp>
      <p:sp>
        <p:nvSpPr>
          <p:cNvPr id="326" name="Google Shape;326;g31403dddf99_0_12"/>
          <p:cNvSpPr txBox="1"/>
          <p:nvPr/>
        </p:nvSpPr>
        <p:spPr>
          <a:xfrm>
            <a:off x="4190250"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De hele dag aaneen- gesloten vergaderingen plannen.</a:t>
            </a:r>
            <a:r>
              <a:rPr lang="nl-NL" sz="2200">
                <a:solidFill>
                  <a:schemeClr val="dk1"/>
                </a:solidFill>
                <a:latin typeface="Century Gothic"/>
                <a:ea typeface="Century Gothic"/>
                <a:cs typeface="Century Gothic"/>
                <a:sym typeface="Century Gothic"/>
              </a:rPr>
              <a:t> </a:t>
            </a:r>
            <a:endParaRPr sz="2200">
              <a:solidFill>
                <a:schemeClr val="dk1"/>
              </a:solidFill>
              <a:latin typeface="Century Gothic"/>
              <a:ea typeface="Century Gothic"/>
              <a:cs typeface="Century Gothic"/>
              <a:sym typeface="Century Gothic"/>
            </a:endParaRPr>
          </a:p>
        </p:txBody>
      </p:sp>
      <p:sp>
        <p:nvSpPr>
          <p:cNvPr id="327" name="Google Shape;327;g31403dddf99_0_12"/>
          <p:cNvSpPr txBox="1"/>
          <p:nvPr/>
        </p:nvSpPr>
        <p:spPr>
          <a:xfrm>
            <a:off x="4190250" y="57712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Altijd de lunchpauze in de agenda’s blokken.</a:t>
            </a:r>
            <a:endParaRPr sz="2200">
              <a:solidFill>
                <a:schemeClr val="dk1"/>
              </a:solidFill>
              <a:latin typeface="Century Gothic"/>
              <a:ea typeface="Century Gothic"/>
              <a:cs typeface="Century Gothic"/>
              <a:sym typeface="Century Gothic"/>
            </a:endParaRPr>
          </a:p>
        </p:txBody>
      </p:sp>
      <p:sp>
        <p:nvSpPr>
          <p:cNvPr id="328" name="Google Shape;328;g31403dddf99_0_12"/>
          <p:cNvSpPr txBox="1"/>
          <p:nvPr/>
        </p:nvSpPr>
        <p:spPr>
          <a:xfrm>
            <a:off x="7984875"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“Al die extra taken erbij... ik heb echt geen energie voor dat soort dingen nu.”</a:t>
            </a:r>
            <a:endParaRPr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
        <p:nvSpPr>
          <p:cNvPr id="329" name="Google Shape;329;g31403dddf99_0_12"/>
          <p:cNvSpPr txBox="1"/>
          <p:nvPr/>
        </p:nvSpPr>
        <p:spPr>
          <a:xfrm>
            <a:off x="8122875" y="5771225"/>
            <a:ext cx="26457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“Dit kan ik beter morgenochtend doen.”</a:t>
            </a:r>
            <a:endParaRPr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0f5b50a641_0_25"/>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Wat doe je als leidinggevende?</a:t>
            </a:r>
            <a:endParaRPr/>
          </a:p>
        </p:txBody>
      </p:sp>
      <p:sp>
        <p:nvSpPr>
          <p:cNvPr id="336" name="Google Shape;336;g30f5b50a641_0_25"/>
          <p:cNvSpPr txBox="1"/>
          <p:nvPr>
            <p:ph idx="1" type="body"/>
          </p:nvPr>
        </p:nvSpPr>
        <p:spPr>
          <a:xfrm>
            <a:off x="839789" y="1015200"/>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rPr lang="nl-NL"/>
              <a:t>en wat niet?</a:t>
            </a:r>
            <a:endParaRPr/>
          </a:p>
        </p:txBody>
      </p:sp>
      <p:pic>
        <p:nvPicPr>
          <p:cNvPr id="337" name="Google Shape;337;g30f5b50a641_0_25"/>
          <p:cNvPicPr preferRelativeResize="0"/>
          <p:nvPr/>
        </p:nvPicPr>
        <p:blipFill>
          <a:blip r:embed="rId3">
            <a:alphaModFix/>
          </a:blip>
          <a:stretch>
            <a:fillRect/>
          </a:stretch>
        </p:blipFill>
        <p:spPr>
          <a:xfrm>
            <a:off x="5864175" y="3152075"/>
            <a:ext cx="6069075" cy="3568025"/>
          </a:xfrm>
          <a:prstGeom prst="rect">
            <a:avLst/>
          </a:prstGeom>
          <a:noFill/>
          <a:ln>
            <a:noFill/>
          </a:ln>
        </p:spPr>
      </p:pic>
      <p:sp>
        <p:nvSpPr>
          <p:cNvPr id="338" name="Google Shape;338;g30f5b50a641_0_25"/>
          <p:cNvSpPr txBox="1"/>
          <p:nvPr/>
        </p:nvSpPr>
        <p:spPr>
          <a:xfrm>
            <a:off x="307375" y="3094075"/>
            <a:ext cx="5364600" cy="3626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geef zelf het goede voorbeeld</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moedig mensen aan om voor zichzelf te zorgen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benoem en complimenteer PVM als je het ziet</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maak van zelfzorg de norm</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biedt ruimte en autonomie</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maak werkafspraken </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1390019170_0_26"/>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PVM in de praktijk</a:t>
            </a:r>
            <a:endParaRPr/>
          </a:p>
        </p:txBody>
      </p:sp>
      <p:pic>
        <p:nvPicPr>
          <p:cNvPr id="345" name="Google Shape;345;g31390019170_0_26" title="7 november 2024">
            <a:hlinkClick r:id="rId3"/>
          </p:cNvPr>
          <p:cNvPicPr preferRelativeResize="0"/>
          <p:nvPr/>
        </p:nvPicPr>
        <p:blipFill>
          <a:blip r:embed="rId4">
            <a:alphaModFix/>
          </a:blip>
          <a:stretch>
            <a:fillRect/>
          </a:stretch>
        </p:blipFill>
        <p:spPr>
          <a:xfrm>
            <a:off x="1817700" y="2008150"/>
            <a:ext cx="8175150" cy="459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1390019170_0_35"/>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Proactief Vitaliteits Management</a:t>
            </a:r>
            <a:endParaRPr/>
          </a:p>
        </p:txBody>
      </p:sp>
      <p:sp>
        <p:nvSpPr>
          <p:cNvPr id="352" name="Google Shape;352;g31390019170_0_35"/>
          <p:cNvSpPr txBox="1"/>
          <p:nvPr/>
        </p:nvSpPr>
        <p:spPr>
          <a:xfrm>
            <a:off x="1790250" y="2202300"/>
            <a:ext cx="8610000" cy="12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Hoe zit het eigenlijk met jouw voorbeeldgedrag op het gebied van PVM?</a:t>
            </a:r>
            <a:endParaRPr b="1" sz="3000">
              <a:solidFill>
                <a:srgbClr val="201E5B"/>
              </a:solidFill>
              <a:latin typeface="Century Gothic"/>
              <a:ea typeface="Century Gothic"/>
              <a:cs typeface="Century Gothic"/>
              <a:sym typeface="Century Gothic"/>
            </a:endParaRPr>
          </a:p>
        </p:txBody>
      </p:sp>
      <p:sp>
        <p:nvSpPr>
          <p:cNvPr id="353" name="Google Shape;353;g31390019170_0_35"/>
          <p:cNvSpPr txBox="1"/>
          <p:nvPr/>
        </p:nvSpPr>
        <p:spPr>
          <a:xfrm>
            <a:off x="1790250" y="3596125"/>
            <a:ext cx="8610000" cy="24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Welke overtuigingen over PVM herken je in jouw organisatie of team?</a:t>
            </a:r>
            <a:endParaRPr b="1" sz="3000">
              <a:solidFill>
                <a:srgbClr val="201E5B"/>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t>Wat gaan we vandaag doen?</a:t>
            </a:r>
            <a:endParaRPr/>
          </a:p>
        </p:txBody>
      </p:sp>
      <p:graphicFrame>
        <p:nvGraphicFramePr>
          <p:cNvPr id="198" name="Google Shape;198;p2"/>
          <p:cNvGraphicFramePr/>
          <p:nvPr/>
        </p:nvGraphicFramePr>
        <p:xfrm>
          <a:off x="838199" y="2489198"/>
          <a:ext cx="3000000" cy="3000000"/>
        </p:xfrm>
        <a:graphic>
          <a:graphicData uri="http://schemas.openxmlformats.org/drawingml/2006/table">
            <a:tbl>
              <a:tblPr>
                <a:noFill/>
                <a:tableStyleId>{7DBA6834-C465-4BC3-BF7C-1385C8B3CD2C}</a:tableStyleId>
              </a:tblPr>
              <a:tblGrid>
                <a:gridCol w="9168250"/>
                <a:gridCol w="477975"/>
                <a:gridCol w="229075"/>
                <a:gridCol w="638725"/>
              </a:tblGrid>
              <a:tr h="495900">
                <a:tc>
                  <a:txBody>
                    <a:bodyPr/>
                    <a:lstStyle/>
                    <a:p>
                      <a:pPr indent="0" lvl="0" marL="0" marR="0" rtl="0" algn="l">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2000"/>
                        <a:buFont typeface="Arial"/>
                        <a:buNone/>
                      </a:pPr>
                      <a:r>
                        <a:t/>
                      </a:r>
                      <a:endParaRPr sz="2000">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495900">
                <a:tc>
                  <a:txBody>
                    <a:bodyPr/>
                    <a:lstStyle/>
                    <a:p>
                      <a:pPr indent="-342900" lvl="0" marL="342900" marR="0" rtl="0" algn="l">
                        <a:spcBef>
                          <a:spcPts val="0"/>
                        </a:spcBef>
                        <a:spcAft>
                          <a:spcPts val="0"/>
                        </a:spcAft>
                        <a:buClr>
                          <a:schemeClr val="lt1"/>
                        </a:buClr>
                        <a:buSzPts val="2800"/>
                        <a:buFont typeface="Arial"/>
                        <a:buChar char="•"/>
                      </a:pPr>
                      <a:r>
                        <a:rPr lang="nl-NL" sz="2800">
                          <a:solidFill>
                            <a:schemeClr val="lt1"/>
                          </a:solidFill>
                          <a:latin typeface="Century Gothic"/>
                          <a:ea typeface="Century Gothic"/>
                          <a:cs typeface="Century Gothic"/>
                          <a:sym typeface="Century Gothic"/>
                        </a:rPr>
                        <a:t>Terugblik op de eerste twee webinars</a:t>
                      </a:r>
                      <a:endParaRPr sz="2800">
                        <a:solidFill>
                          <a:schemeClr val="lt1"/>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sz="2000">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495900">
                <a:tc>
                  <a:txBody>
                    <a:bodyPr/>
                    <a:lstStyle/>
                    <a:p>
                      <a:pPr indent="-342900" lvl="0" marL="342900" marR="0" rtl="0" algn="l">
                        <a:spcBef>
                          <a:spcPts val="0"/>
                        </a:spcBef>
                        <a:spcAft>
                          <a:spcPts val="0"/>
                        </a:spcAft>
                        <a:buClr>
                          <a:schemeClr val="lt1"/>
                        </a:buClr>
                        <a:buSzPts val="2800"/>
                        <a:buFont typeface="Arial"/>
                        <a:buChar char="•"/>
                      </a:pPr>
                      <a:r>
                        <a:rPr lang="nl-NL" sz="2800">
                          <a:solidFill>
                            <a:schemeClr val="lt1"/>
                          </a:solidFill>
                          <a:latin typeface="Century Gothic"/>
                          <a:ea typeface="Century Gothic"/>
                          <a:cs typeface="Century Gothic"/>
                          <a:sym typeface="Century Gothic"/>
                        </a:rPr>
                        <a:t>D</a:t>
                      </a:r>
                      <a:r>
                        <a:rPr lang="nl-NL" sz="2800">
                          <a:solidFill>
                            <a:schemeClr val="lt1"/>
                          </a:solidFill>
                          <a:latin typeface="Century Gothic"/>
                          <a:ea typeface="Century Gothic"/>
                          <a:cs typeface="Century Gothic"/>
                          <a:sym typeface="Century Gothic"/>
                        </a:rPr>
                        <a:t>rie vormen van proactief gedrag</a:t>
                      </a:r>
                      <a:endParaRPr sz="2800">
                        <a:solidFill>
                          <a:schemeClr val="lt1"/>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chemeClr val="dk1"/>
                        </a:buClr>
                        <a:buSzPts val="2000"/>
                        <a:buFont typeface="Arial"/>
                        <a:buNone/>
                      </a:pPr>
                      <a:r>
                        <a:t/>
                      </a:r>
                      <a:endParaRPr sz="2000">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495900">
                <a:tc>
                  <a:txBody>
                    <a:bodyPr/>
                    <a:lstStyle/>
                    <a:p>
                      <a:pPr indent="-342900" lvl="0" marL="342900" marR="0" rtl="0" algn="l">
                        <a:spcBef>
                          <a:spcPts val="0"/>
                        </a:spcBef>
                        <a:spcAft>
                          <a:spcPts val="0"/>
                        </a:spcAft>
                        <a:buClr>
                          <a:schemeClr val="lt1"/>
                        </a:buClr>
                        <a:buSzPts val="2800"/>
                        <a:buFont typeface="Arial"/>
                        <a:buChar char="•"/>
                      </a:pPr>
                      <a:r>
                        <a:rPr lang="nl-NL" sz="2800">
                          <a:solidFill>
                            <a:schemeClr val="lt1"/>
                          </a:solidFill>
                          <a:latin typeface="Century Gothic"/>
                          <a:ea typeface="Century Gothic"/>
                          <a:cs typeface="Century Gothic"/>
                          <a:sym typeface="Century Gothic"/>
                        </a:rPr>
                        <a:t>Proactief gedrag op teamniveau</a:t>
                      </a:r>
                      <a:endParaRPr sz="2800">
                        <a:solidFill>
                          <a:schemeClr val="lt1"/>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sz="2000">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495900">
                <a:tc>
                  <a:txBody>
                    <a:bodyPr/>
                    <a:lstStyle/>
                    <a:p>
                      <a:pPr indent="0" lvl="0" marL="0" marR="0" rtl="0" algn="l">
                        <a:lnSpc>
                          <a:spcPct val="100000"/>
                        </a:lnSpc>
                        <a:spcBef>
                          <a:spcPts val="0"/>
                        </a:spcBef>
                        <a:spcAft>
                          <a:spcPts val="0"/>
                        </a:spcAft>
                        <a:buClr>
                          <a:schemeClr val="dk1"/>
                        </a:buClr>
                        <a:buSzPts val="2000"/>
                        <a:buFont typeface="Arial"/>
                        <a:buNone/>
                      </a:pPr>
                      <a:r>
                        <a:t/>
                      </a:r>
                      <a:endParaRPr sz="2000">
                        <a:solidFill>
                          <a:schemeClr val="lt1"/>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sz="2000">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495900">
                <a:tc>
                  <a:txBody>
                    <a:bodyPr/>
                    <a:lstStyle/>
                    <a:p>
                      <a:pPr indent="0" lvl="0" marL="0" marR="0" rtl="0" algn="l">
                        <a:lnSpc>
                          <a:spcPct val="100000"/>
                        </a:lnSpc>
                        <a:spcBef>
                          <a:spcPts val="0"/>
                        </a:spcBef>
                        <a:spcAft>
                          <a:spcPts val="0"/>
                        </a:spcAft>
                        <a:buClr>
                          <a:schemeClr val="dk1"/>
                        </a:buClr>
                        <a:buSzPts val="2000"/>
                        <a:buFont typeface="Arial"/>
                        <a:buNone/>
                      </a:pPr>
                      <a:r>
                        <a:t/>
                      </a:r>
                      <a:endParaRPr sz="2000">
                        <a:solidFill>
                          <a:schemeClr val="lt1"/>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sz="2000">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b="1" sz="2000">
                        <a:solidFill>
                          <a:schemeClr val="dk2"/>
                        </a:solidFill>
                        <a:latin typeface="Century Gothic"/>
                        <a:ea typeface="Century Gothic"/>
                        <a:cs typeface="Century Gothic"/>
                        <a:sym typeface="Century Gothic"/>
                      </a:endParaRPr>
                    </a:p>
                  </a:txBody>
                  <a:tcPr marT="45725" marB="45725" marR="9000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0f5b50a641_0_39"/>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Voice</a:t>
            </a:r>
            <a:endParaRPr/>
          </a:p>
        </p:txBody>
      </p:sp>
      <p:sp>
        <p:nvSpPr>
          <p:cNvPr id="360" name="Google Shape;360;g30f5b50a641_0_39"/>
          <p:cNvSpPr txBox="1"/>
          <p:nvPr>
            <p:ph idx="1" type="body"/>
          </p:nvPr>
        </p:nvSpPr>
        <p:spPr>
          <a:xfrm>
            <a:off x="839788" y="1015719"/>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rPr lang="nl-NL"/>
              <a:t>laat je stem horen op een </a:t>
            </a:r>
            <a:r>
              <a:rPr lang="nl-NL"/>
              <a:t>manier</a:t>
            </a:r>
            <a:r>
              <a:rPr lang="nl-NL"/>
              <a:t> die werkt!</a:t>
            </a:r>
            <a:endParaRPr/>
          </a:p>
        </p:txBody>
      </p:sp>
      <p:pic>
        <p:nvPicPr>
          <p:cNvPr id="361" name="Google Shape;361;g30f5b50a641_0_39"/>
          <p:cNvPicPr preferRelativeResize="0"/>
          <p:nvPr/>
        </p:nvPicPr>
        <p:blipFill>
          <a:blip r:embed="rId3">
            <a:alphaModFix/>
          </a:blip>
          <a:stretch>
            <a:fillRect/>
          </a:stretch>
        </p:blipFill>
        <p:spPr>
          <a:xfrm>
            <a:off x="8358800" y="1888119"/>
            <a:ext cx="3613112" cy="4817483"/>
          </a:xfrm>
          <a:prstGeom prst="rect">
            <a:avLst/>
          </a:prstGeom>
          <a:noFill/>
          <a:ln>
            <a:noFill/>
          </a:ln>
        </p:spPr>
      </p:pic>
      <p:sp>
        <p:nvSpPr>
          <p:cNvPr id="362" name="Google Shape;362;g30f5b50a641_0_39"/>
          <p:cNvSpPr txBox="1"/>
          <p:nvPr/>
        </p:nvSpPr>
        <p:spPr>
          <a:xfrm>
            <a:off x="1220800" y="2209625"/>
            <a:ext cx="5669100" cy="4407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nl-NL" sz="3500">
                <a:solidFill>
                  <a:schemeClr val="dk1"/>
                </a:solidFill>
                <a:latin typeface="Century Gothic"/>
                <a:ea typeface="Century Gothic"/>
                <a:cs typeface="Century Gothic"/>
                <a:sym typeface="Century Gothic"/>
              </a:rPr>
              <a:t>Een duidelijke boodschap, bij de juiste persoon, op een heldere toon, </a:t>
            </a:r>
            <a:r>
              <a:rPr lang="nl-NL" sz="3500">
                <a:solidFill>
                  <a:schemeClr val="dk1"/>
                </a:solidFill>
                <a:latin typeface="Century Gothic"/>
                <a:ea typeface="Century Gothic"/>
                <a:cs typeface="Century Gothic"/>
                <a:sym typeface="Century Gothic"/>
              </a:rPr>
              <a:t>op het goede moment</a:t>
            </a:r>
            <a:endParaRPr sz="3500">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0f5b50a641_0_47"/>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Voice op de werkvloer</a:t>
            </a:r>
            <a:endParaRPr/>
          </a:p>
        </p:txBody>
      </p:sp>
      <p:sp>
        <p:nvSpPr>
          <p:cNvPr id="369" name="Google Shape;369;g30f5b50a641_0_47"/>
          <p:cNvSpPr txBox="1"/>
          <p:nvPr/>
        </p:nvSpPr>
        <p:spPr>
          <a:xfrm>
            <a:off x="913425" y="2711325"/>
            <a:ext cx="5860500" cy="32325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momenten van inspraak</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doen wat je zegt en zeggen wat je doet</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een open en eerlijke sfeer waarin mensen mee mogen denken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toepassen van deep democracy</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met elkaar meedenken en oplossingen creëren</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pic>
        <p:nvPicPr>
          <p:cNvPr id="370" name="Google Shape;370;g30f5b50a641_0_47"/>
          <p:cNvPicPr preferRelativeResize="0"/>
          <p:nvPr/>
        </p:nvPicPr>
        <p:blipFill>
          <a:blip r:embed="rId3">
            <a:alphaModFix/>
          </a:blip>
          <a:stretch>
            <a:fillRect/>
          </a:stretch>
        </p:blipFill>
        <p:spPr>
          <a:xfrm>
            <a:off x="6926325" y="1888119"/>
            <a:ext cx="3853986" cy="48174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1403dddf99_0_64"/>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Teammodel van bevlogenheid</a:t>
            </a:r>
            <a:endParaRPr/>
          </a:p>
        </p:txBody>
      </p:sp>
      <p:sp>
        <p:nvSpPr>
          <p:cNvPr id="377" name="Google Shape;377;g31403dddf99_0_64"/>
          <p:cNvSpPr txBox="1"/>
          <p:nvPr>
            <p:ph idx="1" type="body"/>
          </p:nvPr>
        </p:nvSpPr>
        <p:spPr>
          <a:xfrm>
            <a:off x="839789" y="1015200"/>
            <a:ext cx="10512300" cy="7200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nl-NL">
                <a:solidFill>
                  <a:schemeClr val="dk1"/>
                </a:solidFill>
              </a:rPr>
              <a:t>Bevlogenheid werkt aanstekelijk!</a:t>
            </a:r>
            <a:endParaRPr/>
          </a:p>
        </p:txBody>
      </p:sp>
      <p:pic>
        <p:nvPicPr>
          <p:cNvPr descr="Afbeelding met tekening, schets, tekenfilm, Graphics&#10;&#10;Automatisch gegenereerde beschrijving" id="378" name="Google Shape;378;g31403dddf99_0_64"/>
          <p:cNvPicPr preferRelativeResize="0"/>
          <p:nvPr/>
        </p:nvPicPr>
        <p:blipFill rotWithShape="1">
          <a:blip r:embed="rId3">
            <a:alphaModFix/>
          </a:blip>
          <a:srcRect b="16525" l="7985" r="8044" t="15553"/>
          <a:stretch/>
        </p:blipFill>
        <p:spPr>
          <a:xfrm>
            <a:off x="839800" y="2076924"/>
            <a:ext cx="2645647" cy="1606853"/>
          </a:xfrm>
          <a:prstGeom prst="rect">
            <a:avLst/>
          </a:prstGeom>
          <a:noFill/>
          <a:ln>
            <a:noFill/>
          </a:ln>
        </p:spPr>
      </p:pic>
      <p:pic>
        <p:nvPicPr>
          <p:cNvPr descr="Afbeelding met kleding, schoeisel, person, persoon&#10;&#10;Automatisch gegenereerde beschrijving" id="379" name="Google Shape;379;g31403dddf99_0_64"/>
          <p:cNvPicPr preferRelativeResize="0"/>
          <p:nvPr/>
        </p:nvPicPr>
        <p:blipFill rotWithShape="1">
          <a:blip r:embed="rId4">
            <a:alphaModFix/>
          </a:blip>
          <a:srcRect b="18370" l="15292" r="15292" t="16414"/>
          <a:stretch/>
        </p:blipFill>
        <p:spPr>
          <a:xfrm>
            <a:off x="4359827" y="1773825"/>
            <a:ext cx="2982370" cy="2103891"/>
          </a:xfrm>
          <a:prstGeom prst="rect">
            <a:avLst/>
          </a:prstGeom>
          <a:noFill/>
          <a:ln>
            <a:noFill/>
          </a:ln>
        </p:spPr>
      </p:pic>
      <p:pic>
        <p:nvPicPr>
          <p:cNvPr descr="Afbeelding met tekening, schets, Kinderkunst, tekst&#10;&#10;Automatisch gegenereerde beschrijving" id="380" name="Google Shape;380;g31403dddf99_0_64"/>
          <p:cNvPicPr preferRelativeResize="0"/>
          <p:nvPr/>
        </p:nvPicPr>
        <p:blipFill rotWithShape="1">
          <a:blip r:embed="rId5">
            <a:alphaModFix/>
          </a:blip>
          <a:srcRect b="19937" l="12156" r="10366" t="19828"/>
          <a:stretch/>
        </p:blipFill>
        <p:spPr>
          <a:xfrm>
            <a:off x="8216576" y="1910969"/>
            <a:ext cx="3134124" cy="1829605"/>
          </a:xfrm>
          <a:prstGeom prst="rect">
            <a:avLst/>
          </a:prstGeom>
          <a:noFill/>
          <a:ln>
            <a:noFill/>
          </a:ln>
        </p:spPr>
      </p:pic>
      <p:sp>
        <p:nvSpPr>
          <p:cNvPr id="381" name="Google Shape;381;g31403dddf99_0_64"/>
          <p:cNvSpPr txBox="1"/>
          <p:nvPr/>
        </p:nvSpPr>
        <p:spPr>
          <a:xfrm>
            <a:off x="1327799" y="3995836"/>
            <a:ext cx="1669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Denken</a:t>
            </a:r>
            <a:endParaRPr/>
          </a:p>
        </p:txBody>
      </p:sp>
      <p:sp>
        <p:nvSpPr>
          <p:cNvPr id="382" name="Google Shape;382;g31403dddf99_0_64"/>
          <p:cNvSpPr txBox="1"/>
          <p:nvPr/>
        </p:nvSpPr>
        <p:spPr>
          <a:xfrm>
            <a:off x="4911681" y="3995836"/>
            <a:ext cx="1878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Doen</a:t>
            </a:r>
            <a:endParaRPr/>
          </a:p>
        </p:txBody>
      </p:sp>
      <p:sp>
        <p:nvSpPr>
          <p:cNvPr id="383" name="Google Shape;383;g31403dddf99_0_64"/>
          <p:cNvSpPr txBox="1"/>
          <p:nvPr/>
        </p:nvSpPr>
        <p:spPr>
          <a:xfrm>
            <a:off x="8704350" y="3995836"/>
            <a:ext cx="2370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Zeggen</a:t>
            </a:r>
            <a:endParaRPr/>
          </a:p>
        </p:txBody>
      </p:sp>
      <p:sp>
        <p:nvSpPr>
          <p:cNvPr id="384" name="Google Shape;384;g31403dddf99_0_64"/>
          <p:cNvSpPr txBox="1"/>
          <p:nvPr/>
        </p:nvSpPr>
        <p:spPr>
          <a:xfrm>
            <a:off x="257625"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Wie ben ik om hier iets van te vinden?</a:t>
            </a:r>
            <a:r>
              <a:rPr lang="nl-NL" sz="2200">
                <a:solidFill>
                  <a:schemeClr val="dk1"/>
                </a:solidFill>
                <a:latin typeface="Century Gothic"/>
                <a:ea typeface="Century Gothic"/>
                <a:cs typeface="Century Gothic"/>
                <a:sym typeface="Century Gothic"/>
              </a:rPr>
              <a:t> </a:t>
            </a:r>
            <a:endParaRPr sz="2200">
              <a:solidFill>
                <a:schemeClr val="dk1"/>
              </a:solidFill>
              <a:latin typeface="Century Gothic"/>
              <a:ea typeface="Century Gothic"/>
              <a:cs typeface="Century Gothic"/>
              <a:sym typeface="Century Gothic"/>
            </a:endParaRPr>
          </a:p>
        </p:txBody>
      </p:sp>
      <p:sp>
        <p:nvSpPr>
          <p:cNvPr id="385" name="Google Shape;385;g31403dddf99_0_64"/>
          <p:cNvSpPr txBox="1"/>
          <p:nvPr/>
        </p:nvSpPr>
        <p:spPr>
          <a:xfrm>
            <a:off x="257625" y="5645100"/>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Iedereen heeft unieke inzichten en ieder inzicht is belangrijk om gehoord te worden.</a:t>
            </a:r>
            <a:endParaRPr sz="2200">
              <a:solidFill>
                <a:schemeClr val="dk1"/>
              </a:solidFill>
              <a:latin typeface="Century Gothic"/>
              <a:ea typeface="Century Gothic"/>
              <a:cs typeface="Century Gothic"/>
              <a:sym typeface="Century Gothic"/>
            </a:endParaRPr>
          </a:p>
        </p:txBody>
      </p:sp>
      <p:sp>
        <p:nvSpPr>
          <p:cNvPr id="386" name="Google Shape;386;g31403dddf99_0_64"/>
          <p:cNvSpPr txBox="1"/>
          <p:nvPr/>
        </p:nvSpPr>
        <p:spPr>
          <a:xfrm>
            <a:off x="4190250"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Na afloop van de vergadering bij de koffieautomaat klagen.</a:t>
            </a:r>
            <a:r>
              <a:rPr lang="nl-NL" sz="2200">
                <a:solidFill>
                  <a:schemeClr val="dk1"/>
                </a:solidFill>
                <a:latin typeface="Century Gothic"/>
                <a:ea typeface="Century Gothic"/>
                <a:cs typeface="Century Gothic"/>
                <a:sym typeface="Century Gothic"/>
              </a:rPr>
              <a:t> </a:t>
            </a:r>
            <a:endParaRPr sz="2200">
              <a:solidFill>
                <a:schemeClr val="dk1"/>
              </a:solidFill>
              <a:latin typeface="Century Gothic"/>
              <a:ea typeface="Century Gothic"/>
              <a:cs typeface="Century Gothic"/>
              <a:sym typeface="Century Gothic"/>
            </a:endParaRPr>
          </a:p>
        </p:txBody>
      </p:sp>
      <p:sp>
        <p:nvSpPr>
          <p:cNvPr id="387" name="Google Shape;387;g31403dddf99_0_64"/>
          <p:cNvSpPr txBox="1"/>
          <p:nvPr/>
        </p:nvSpPr>
        <p:spPr>
          <a:xfrm>
            <a:off x="4190250" y="57712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Aan collega’s die nog niets gezegd hebben vragen wat ze denken.</a:t>
            </a:r>
            <a:endParaRPr sz="2200">
              <a:solidFill>
                <a:schemeClr val="dk1"/>
              </a:solidFill>
              <a:latin typeface="Century Gothic"/>
              <a:ea typeface="Century Gothic"/>
              <a:cs typeface="Century Gothic"/>
              <a:sym typeface="Century Gothic"/>
            </a:endParaRPr>
          </a:p>
        </p:txBody>
      </p:sp>
      <p:sp>
        <p:nvSpPr>
          <p:cNvPr id="388" name="Google Shape;388;g31403dddf99_0_64"/>
          <p:cNvSpPr txBox="1"/>
          <p:nvPr/>
        </p:nvSpPr>
        <p:spPr>
          <a:xfrm>
            <a:off x="7984875"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“Ik heb geen mening.”</a:t>
            </a:r>
            <a:endParaRPr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
        <p:nvSpPr>
          <p:cNvPr id="389" name="Google Shape;389;g31403dddf99_0_64"/>
          <p:cNvSpPr txBox="1"/>
          <p:nvPr/>
        </p:nvSpPr>
        <p:spPr>
          <a:xfrm>
            <a:off x="8122875" y="5771225"/>
            <a:ext cx="26457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“Dit is belangrijk!”</a:t>
            </a:r>
            <a:endParaRPr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0fdc6f9008_0_0"/>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Wat doe je als leidinggevende?</a:t>
            </a:r>
            <a:endParaRPr/>
          </a:p>
        </p:txBody>
      </p:sp>
      <p:sp>
        <p:nvSpPr>
          <p:cNvPr id="396" name="Google Shape;396;g30fdc6f9008_0_0"/>
          <p:cNvSpPr txBox="1"/>
          <p:nvPr/>
        </p:nvSpPr>
        <p:spPr>
          <a:xfrm>
            <a:off x="507475" y="2638800"/>
            <a:ext cx="8803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moedig mensen aan en nodig mensen uit om hun stem te laten horen. Ook de mensen die niet (altijd meteen) iets zeggen. </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oppikken van signalen onder de waterlijn en daarnaar handelen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help medewerkers als ze iets vinden om er een goed verhaal van te bouwen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luister echt, oprecht, wees maximaal nieuwsgierig</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wees je ervan bewust dat ‘met elkaar’ je een stap verder brengt</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1390019170_0_42"/>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Voice</a:t>
            </a:r>
            <a:endParaRPr/>
          </a:p>
        </p:txBody>
      </p:sp>
      <p:sp>
        <p:nvSpPr>
          <p:cNvPr id="403" name="Google Shape;403;g31390019170_0_42"/>
          <p:cNvSpPr txBox="1"/>
          <p:nvPr/>
        </p:nvSpPr>
        <p:spPr>
          <a:xfrm>
            <a:off x="1791000" y="2202300"/>
            <a:ext cx="8610000" cy="13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Hoe help jij de mensen in jouw team om hun </a:t>
            </a:r>
            <a:r>
              <a:rPr b="1" lang="nl-NL" sz="3000">
                <a:solidFill>
                  <a:schemeClr val="dk1"/>
                </a:solidFill>
                <a:latin typeface="Century Gothic"/>
                <a:ea typeface="Century Gothic"/>
                <a:cs typeface="Century Gothic"/>
                <a:sym typeface="Century Gothic"/>
              </a:rPr>
              <a:t>stem </a:t>
            </a:r>
            <a:r>
              <a:rPr b="1" lang="nl-NL" sz="3000">
                <a:solidFill>
                  <a:srgbClr val="201E5B"/>
                </a:solidFill>
                <a:latin typeface="Century Gothic"/>
                <a:ea typeface="Century Gothic"/>
                <a:cs typeface="Century Gothic"/>
                <a:sym typeface="Century Gothic"/>
              </a:rPr>
              <a:t>op het juiste moment tegen de juiste mensen te laten horen?</a:t>
            </a:r>
            <a:endParaRPr b="1" sz="3000">
              <a:solidFill>
                <a:srgbClr val="201E5B"/>
              </a:solidFill>
              <a:latin typeface="Century Gothic"/>
              <a:ea typeface="Century Gothic"/>
              <a:cs typeface="Century Gothic"/>
              <a:sym typeface="Century Gothic"/>
            </a:endParaRPr>
          </a:p>
        </p:txBody>
      </p:sp>
      <p:sp>
        <p:nvSpPr>
          <p:cNvPr id="404" name="Google Shape;404;g31390019170_0_42"/>
          <p:cNvSpPr txBox="1"/>
          <p:nvPr/>
        </p:nvSpPr>
        <p:spPr>
          <a:xfrm>
            <a:off x="1791000" y="3989725"/>
            <a:ext cx="8610000" cy="17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Welke voorbeelden van taal die mensen in jouw team gebruiken zorgen ervoor dat ze niet gehoord worden?</a:t>
            </a:r>
            <a:endParaRPr b="1" sz="3000">
              <a:solidFill>
                <a:srgbClr val="201E5B"/>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0fdc6f9008_0_14"/>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Jobcraften</a:t>
            </a:r>
            <a:endParaRPr/>
          </a:p>
        </p:txBody>
      </p:sp>
      <p:sp>
        <p:nvSpPr>
          <p:cNvPr id="411" name="Google Shape;411;g30fdc6f9008_0_14"/>
          <p:cNvSpPr txBox="1"/>
          <p:nvPr>
            <p:ph idx="1" type="body"/>
          </p:nvPr>
        </p:nvSpPr>
        <p:spPr>
          <a:xfrm>
            <a:off x="839788" y="1015200"/>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rPr lang="nl-NL"/>
              <a:t>gebaseerd op je sterke kanten</a:t>
            </a:r>
            <a:endParaRPr/>
          </a:p>
        </p:txBody>
      </p:sp>
      <p:sp>
        <p:nvSpPr>
          <p:cNvPr id="412" name="Google Shape;412;g30fdc6f9008_0_14"/>
          <p:cNvSpPr txBox="1"/>
          <p:nvPr/>
        </p:nvSpPr>
        <p:spPr>
          <a:xfrm>
            <a:off x="988500" y="2928800"/>
            <a:ext cx="5799600" cy="3147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nl-NL" sz="3500">
                <a:solidFill>
                  <a:schemeClr val="dk1"/>
                </a:solidFill>
                <a:latin typeface="Century Gothic"/>
                <a:ea typeface="Century Gothic"/>
                <a:cs typeface="Century Gothic"/>
                <a:sym typeface="Century Gothic"/>
              </a:rPr>
              <a:t>Weet waar je goed in bent, blij van wordt en bouw je baan om die talenten heen</a:t>
            </a:r>
            <a:endParaRPr/>
          </a:p>
        </p:txBody>
      </p:sp>
      <p:pic>
        <p:nvPicPr>
          <p:cNvPr id="413" name="Google Shape;413;g30fdc6f9008_0_14"/>
          <p:cNvPicPr preferRelativeResize="0"/>
          <p:nvPr/>
        </p:nvPicPr>
        <p:blipFill>
          <a:blip r:embed="rId3">
            <a:alphaModFix/>
          </a:blip>
          <a:stretch>
            <a:fillRect/>
          </a:stretch>
        </p:blipFill>
        <p:spPr>
          <a:xfrm>
            <a:off x="6940500" y="1887600"/>
            <a:ext cx="3854400" cy="481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0fdc6f9008_0_20"/>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JC op de werkvloer</a:t>
            </a:r>
            <a:endParaRPr/>
          </a:p>
        </p:txBody>
      </p:sp>
      <p:sp>
        <p:nvSpPr>
          <p:cNvPr id="420" name="Google Shape;420;g30fdc6f9008_0_20"/>
          <p:cNvSpPr txBox="1"/>
          <p:nvPr/>
        </p:nvSpPr>
        <p:spPr>
          <a:xfrm>
            <a:off x="927925" y="2261825"/>
            <a:ext cx="8494500" cy="37866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medewerkers kiezen zelf wanneer ze bepaalde taken uit willen voeren en op welke plaats en met wie</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medewerkers hebben invloed op hun takenpakket, maken daar zelf keuzes in, overleggen met elkaar wie wat doet</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geen vaste functieomschrijvingen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taakverdeling op basis van talent en niet op basis van wie tijd heeft</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werken volgens het motto: mensen die doen waar ze goed in zijn, zijn productiever</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1403dddf99_0_101"/>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Teammodel van bevlogenheid</a:t>
            </a:r>
            <a:endParaRPr/>
          </a:p>
          <a:p>
            <a:pPr indent="0" lvl="0" marL="0" rtl="0" algn="l">
              <a:spcBef>
                <a:spcPts val="0"/>
              </a:spcBef>
              <a:spcAft>
                <a:spcPts val="0"/>
              </a:spcAft>
              <a:buNone/>
            </a:pPr>
            <a:r>
              <a:t/>
            </a:r>
            <a:endParaRPr/>
          </a:p>
        </p:txBody>
      </p:sp>
      <p:sp>
        <p:nvSpPr>
          <p:cNvPr id="427" name="Google Shape;427;g31403dddf99_0_101"/>
          <p:cNvSpPr txBox="1"/>
          <p:nvPr>
            <p:ph idx="1" type="body"/>
          </p:nvPr>
        </p:nvSpPr>
        <p:spPr>
          <a:xfrm>
            <a:off x="839788" y="1015200"/>
            <a:ext cx="10512300" cy="7200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nl-NL"/>
              <a:t>Bevlogenheid werkt aanstekelijk!</a:t>
            </a:r>
            <a:endParaRPr/>
          </a:p>
        </p:txBody>
      </p:sp>
      <p:pic>
        <p:nvPicPr>
          <p:cNvPr descr="Afbeelding met tekening, schets, tekenfilm, Graphics&#10;&#10;Automatisch gegenereerde beschrijving" id="428" name="Google Shape;428;g31403dddf99_0_101"/>
          <p:cNvPicPr preferRelativeResize="0"/>
          <p:nvPr/>
        </p:nvPicPr>
        <p:blipFill rotWithShape="1">
          <a:blip r:embed="rId3">
            <a:alphaModFix/>
          </a:blip>
          <a:srcRect b="16525" l="7985" r="8044" t="15553"/>
          <a:stretch/>
        </p:blipFill>
        <p:spPr>
          <a:xfrm>
            <a:off x="839800" y="2076924"/>
            <a:ext cx="2645647" cy="1606853"/>
          </a:xfrm>
          <a:prstGeom prst="rect">
            <a:avLst/>
          </a:prstGeom>
          <a:noFill/>
          <a:ln>
            <a:noFill/>
          </a:ln>
        </p:spPr>
      </p:pic>
      <p:pic>
        <p:nvPicPr>
          <p:cNvPr descr="Afbeelding met kleding, schoeisel, person, persoon&#10;&#10;Automatisch gegenereerde beschrijving" id="429" name="Google Shape;429;g31403dddf99_0_101"/>
          <p:cNvPicPr preferRelativeResize="0"/>
          <p:nvPr/>
        </p:nvPicPr>
        <p:blipFill rotWithShape="1">
          <a:blip r:embed="rId4">
            <a:alphaModFix/>
          </a:blip>
          <a:srcRect b="18370" l="15292" r="15292" t="16414"/>
          <a:stretch/>
        </p:blipFill>
        <p:spPr>
          <a:xfrm>
            <a:off x="4359827" y="1773825"/>
            <a:ext cx="2982370" cy="2103891"/>
          </a:xfrm>
          <a:prstGeom prst="rect">
            <a:avLst/>
          </a:prstGeom>
          <a:noFill/>
          <a:ln>
            <a:noFill/>
          </a:ln>
        </p:spPr>
      </p:pic>
      <p:pic>
        <p:nvPicPr>
          <p:cNvPr descr="Afbeelding met tekening, schets, Kinderkunst, tekst&#10;&#10;Automatisch gegenereerde beschrijving" id="430" name="Google Shape;430;g31403dddf99_0_101"/>
          <p:cNvPicPr preferRelativeResize="0"/>
          <p:nvPr/>
        </p:nvPicPr>
        <p:blipFill rotWithShape="1">
          <a:blip r:embed="rId5">
            <a:alphaModFix/>
          </a:blip>
          <a:srcRect b="19937" l="12156" r="10366" t="19828"/>
          <a:stretch/>
        </p:blipFill>
        <p:spPr>
          <a:xfrm>
            <a:off x="8216576" y="1910969"/>
            <a:ext cx="3134124" cy="1829605"/>
          </a:xfrm>
          <a:prstGeom prst="rect">
            <a:avLst/>
          </a:prstGeom>
          <a:noFill/>
          <a:ln>
            <a:noFill/>
          </a:ln>
        </p:spPr>
      </p:pic>
      <p:sp>
        <p:nvSpPr>
          <p:cNvPr id="431" name="Google Shape;431;g31403dddf99_0_101"/>
          <p:cNvSpPr txBox="1"/>
          <p:nvPr/>
        </p:nvSpPr>
        <p:spPr>
          <a:xfrm>
            <a:off x="1327799" y="3995836"/>
            <a:ext cx="1669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Denken</a:t>
            </a:r>
            <a:endParaRPr/>
          </a:p>
        </p:txBody>
      </p:sp>
      <p:sp>
        <p:nvSpPr>
          <p:cNvPr id="432" name="Google Shape;432;g31403dddf99_0_101"/>
          <p:cNvSpPr txBox="1"/>
          <p:nvPr/>
        </p:nvSpPr>
        <p:spPr>
          <a:xfrm>
            <a:off x="4911681" y="3995836"/>
            <a:ext cx="1878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Doen</a:t>
            </a:r>
            <a:endParaRPr/>
          </a:p>
        </p:txBody>
      </p:sp>
      <p:sp>
        <p:nvSpPr>
          <p:cNvPr id="433" name="Google Shape;433;g31403dddf99_0_101"/>
          <p:cNvSpPr txBox="1"/>
          <p:nvPr/>
        </p:nvSpPr>
        <p:spPr>
          <a:xfrm>
            <a:off x="8704350" y="3995836"/>
            <a:ext cx="2370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Zeggen</a:t>
            </a:r>
            <a:endParaRPr/>
          </a:p>
        </p:txBody>
      </p:sp>
      <p:sp>
        <p:nvSpPr>
          <p:cNvPr id="434" name="Google Shape;434;g31403dddf99_0_101"/>
          <p:cNvSpPr txBox="1"/>
          <p:nvPr/>
        </p:nvSpPr>
        <p:spPr>
          <a:xfrm>
            <a:off x="257625"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Iedere communicatie- adviseur moet al deze taken doen.</a:t>
            </a:r>
            <a:r>
              <a:rPr lang="nl-NL" sz="2200">
                <a:solidFill>
                  <a:schemeClr val="dk1"/>
                </a:solidFill>
                <a:latin typeface="Century Gothic"/>
                <a:ea typeface="Century Gothic"/>
                <a:cs typeface="Century Gothic"/>
                <a:sym typeface="Century Gothic"/>
              </a:rPr>
              <a:t> </a:t>
            </a:r>
            <a:endParaRPr sz="2200">
              <a:solidFill>
                <a:schemeClr val="dk1"/>
              </a:solidFill>
              <a:latin typeface="Century Gothic"/>
              <a:ea typeface="Century Gothic"/>
              <a:cs typeface="Century Gothic"/>
              <a:sym typeface="Century Gothic"/>
            </a:endParaRPr>
          </a:p>
        </p:txBody>
      </p:sp>
      <p:sp>
        <p:nvSpPr>
          <p:cNvPr id="435" name="Google Shape;435;g31403dddf99_0_101"/>
          <p:cNvSpPr txBox="1"/>
          <p:nvPr/>
        </p:nvSpPr>
        <p:spPr>
          <a:xfrm>
            <a:off x="257625" y="5645100"/>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De mensen in ons team zijn gelijkwaardig, maar niet gelijk.</a:t>
            </a:r>
            <a:endParaRPr sz="2200">
              <a:solidFill>
                <a:schemeClr val="dk1"/>
              </a:solidFill>
              <a:latin typeface="Century Gothic"/>
              <a:ea typeface="Century Gothic"/>
              <a:cs typeface="Century Gothic"/>
              <a:sym typeface="Century Gothic"/>
            </a:endParaRPr>
          </a:p>
        </p:txBody>
      </p:sp>
      <p:sp>
        <p:nvSpPr>
          <p:cNvPr id="436" name="Google Shape;436;g31403dddf99_0_101"/>
          <p:cNvSpPr txBox="1"/>
          <p:nvPr/>
        </p:nvSpPr>
        <p:spPr>
          <a:xfrm>
            <a:off x="4190250"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Dingen doen zoals we ze altijd gedaan hebben.</a:t>
            </a:r>
            <a:endParaRPr sz="2200">
              <a:solidFill>
                <a:schemeClr val="dk1"/>
              </a:solidFill>
              <a:latin typeface="Century Gothic"/>
              <a:ea typeface="Century Gothic"/>
              <a:cs typeface="Century Gothic"/>
              <a:sym typeface="Century Gothic"/>
            </a:endParaRPr>
          </a:p>
        </p:txBody>
      </p:sp>
      <p:sp>
        <p:nvSpPr>
          <p:cNvPr id="437" name="Google Shape;437;g31403dddf99_0_101"/>
          <p:cNvSpPr txBox="1"/>
          <p:nvPr/>
        </p:nvSpPr>
        <p:spPr>
          <a:xfrm>
            <a:off x="4190250" y="57712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Regelmatig overleggen over wie welke taken oppakt.</a:t>
            </a:r>
            <a:endParaRPr sz="2200">
              <a:solidFill>
                <a:schemeClr val="dk1"/>
              </a:solidFill>
              <a:latin typeface="Century Gothic"/>
              <a:ea typeface="Century Gothic"/>
              <a:cs typeface="Century Gothic"/>
              <a:sym typeface="Century Gothic"/>
            </a:endParaRPr>
          </a:p>
        </p:txBody>
      </p:sp>
      <p:sp>
        <p:nvSpPr>
          <p:cNvPr id="438" name="Google Shape;438;g31403dddf99_0_101"/>
          <p:cNvSpPr txBox="1"/>
          <p:nvPr/>
        </p:nvSpPr>
        <p:spPr>
          <a:xfrm>
            <a:off x="7984875" y="4580825"/>
            <a:ext cx="38100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“Die taak hoort nu eenmaal bij je functie”</a:t>
            </a:r>
            <a:endParaRPr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
        <p:nvSpPr>
          <p:cNvPr id="439" name="Google Shape;439;g31403dddf99_0_101"/>
          <p:cNvSpPr txBox="1"/>
          <p:nvPr/>
        </p:nvSpPr>
        <p:spPr>
          <a:xfrm>
            <a:off x="8122875" y="5771225"/>
            <a:ext cx="2645700" cy="11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“Wat vind jij eigenlijk het leukst om te doen?”</a:t>
            </a:r>
            <a:endParaRPr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30fdc6f9008_0_26"/>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Wat doe je als leidinggevende?</a:t>
            </a:r>
            <a:endParaRPr/>
          </a:p>
        </p:txBody>
      </p:sp>
      <p:sp>
        <p:nvSpPr>
          <p:cNvPr id="446" name="Google Shape;446;g30fdc6f9008_0_26"/>
          <p:cNvSpPr txBox="1"/>
          <p:nvPr>
            <p:ph idx="1" type="body"/>
          </p:nvPr>
        </p:nvSpPr>
        <p:spPr>
          <a:xfrm>
            <a:off x="839788" y="1015200"/>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t/>
            </a:r>
            <a:endParaRPr/>
          </a:p>
        </p:txBody>
      </p:sp>
      <p:sp>
        <p:nvSpPr>
          <p:cNvPr id="447" name="Google Shape;447;g30fdc6f9008_0_26"/>
          <p:cNvSpPr txBox="1"/>
          <p:nvPr/>
        </p:nvSpPr>
        <p:spPr>
          <a:xfrm>
            <a:off x="739425" y="2711325"/>
            <a:ext cx="94275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geef autonomie</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faciliteer je medewerkers in het achterhalen van hun talenten en sterke punten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help medewerkers aanvoelen wanneer ze meer uitdaging nodig hebben en wanneer meer hulpbronnen</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geef vrijheid bij het bedenken hoe je een taak oppakt en met wie je een taak oppakt</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maak jobcrafting onderdeel van de gesprekscyclus</a:t>
            </a:r>
            <a:endParaRPr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lang="nl-NL" sz="2200">
                <a:solidFill>
                  <a:schemeClr val="dk1"/>
                </a:solidFill>
                <a:latin typeface="Century Gothic"/>
                <a:ea typeface="Century Gothic"/>
                <a:cs typeface="Century Gothic"/>
                <a:sym typeface="Century Gothic"/>
              </a:rPr>
              <a:t>ken je medewerkers hun talenten, denk van daaruit mee en doe suggesties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1390019170_0_19"/>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Jobcraften</a:t>
            </a:r>
            <a:endParaRPr/>
          </a:p>
        </p:txBody>
      </p:sp>
      <p:sp>
        <p:nvSpPr>
          <p:cNvPr id="454" name="Google Shape;454;g31390019170_0_19"/>
          <p:cNvSpPr txBox="1"/>
          <p:nvPr>
            <p:ph idx="1" type="body"/>
          </p:nvPr>
        </p:nvSpPr>
        <p:spPr>
          <a:xfrm>
            <a:off x="839788" y="1015200"/>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rPr lang="nl-NL"/>
              <a:t>Ervaring uit de praktijk</a:t>
            </a:r>
            <a:endParaRPr/>
          </a:p>
        </p:txBody>
      </p:sp>
      <p:pic>
        <p:nvPicPr>
          <p:cNvPr id="455" name="Google Shape;455;g31390019170_0_19" title="Talentgericht Jobcraften">
            <a:hlinkClick r:id="rId3"/>
          </p:cNvPr>
          <p:cNvPicPr preferRelativeResize="0"/>
          <p:nvPr/>
        </p:nvPicPr>
        <p:blipFill>
          <a:blip r:embed="rId4">
            <a:alphaModFix/>
          </a:blip>
          <a:stretch>
            <a:fillRect/>
          </a:stretch>
        </p:blipFill>
        <p:spPr>
          <a:xfrm>
            <a:off x="2038600" y="2054125"/>
            <a:ext cx="8113300" cy="4563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4000"/>
              <a:buFont typeface="Century Gothic"/>
              <a:buNone/>
            </a:pPr>
            <a:r>
              <a:rPr lang="nl-NL"/>
              <a:t>Webinar 1: Het JD-R model</a:t>
            </a:r>
            <a:endParaRPr/>
          </a:p>
        </p:txBody>
      </p:sp>
      <p:pic>
        <p:nvPicPr>
          <p:cNvPr descr="Afbeelding met tekst, diagram, lijn, Lettertype&#10;&#10;Automatisch gegenereerde beschrijving" id="204" name="Google Shape;204;p3"/>
          <p:cNvPicPr preferRelativeResize="0"/>
          <p:nvPr/>
        </p:nvPicPr>
        <p:blipFill rotWithShape="1">
          <a:blip r:embed="rId3">
            <a:alphaModFix/>
          </a:blip>
          <a:srcRect b="0" l="0" r="0" t="0"/>
          <a:stretch/>
        </p:blipFill>
        <p:spPr>
          <a:xfrm>
            <a:off x="1832586" y="1983553"/>
            <a:ext cx="8526839" cy="47716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1390019170_0_53"/>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Jobcraften</a:t>
            </a:r>
            <a:endParaRPr/>
          </a:p>
        </p:txBody>
      </p:sp>
      <p:sp>
        <p:nvSpPr>
          <p:cNvPr id="462" name="Google Shape;462;g31390019170_0_53"/>
          <p:cNvSpPr txBox="1"/>
          <p:nvPr/>
        </p:nvSpPr>
        <p:spPr>
          <a:xfrm>
            <a:off x="1791000" y="2202300"/>
            <a:ext cx="8610000" cy="15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Op welke manieren moedig jij mensen in je team(s) aan om hun werkzaamheden aan te passen aan hun talenten?</a:t>
            </a:r>
            <a:r>
              <a:rPr b="1" lang="nl-NL" sz="3000">
                <a:solidFill>
                  <a:srgbClr val="201E5B"/>
                </a:solidFill>
                <a:latin typeface="Century Gothic"/>
                <a:ea typeface="Century Gothic"/>
                <a:cs typeface="Century Gothic"/>
                <a:sym typeface="Century Gothic"/>
              </a:rPr>
              <a:t> </a:t>
            </a:r>
            <a:endParaRPr b="1" sz="3000">
              <a:solidFill>
                <a:srgbClr val="201E5B"/>
              </a:solidFill>
              <a:latin typeface="Century Gothic"/>
              <a:ea typeface="Century Gothic"/>
              <a:cs typeface="Century Gothic"/>
              <a:sym typeface="Century Gothic"/>
            </a:endParaRPr>
          </a:p>
        </p:txBody>
      </p:sp>
      <p:sp>
        <p:nvSpPr>
          <p:cNvPr id="463" name="Google Shape;463;g31390019170_0_53"/>
          <p:cNvSpPr txBox="1"/>
          <p:nvPr/>
        </p:nvSpPr>
        <p:spPr>
          <a:xfrm>
            <a:off x="1791000" y="4110850"/>
            <a:ext cx="8610000" cy="13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NL" sz="3000">
                <a:solidFill>
                  <a:srgbClr val="201E5B"/>
                </a:solidFill>
                <a:latin typeface="Century Gothic"/>
                <a:ea typeface="Century Gothic"/>
                <a:cs typeface="Century Gothic"/>
                <a:sym typeface="Century Gothic"/>
              </a:rPr>
              <a:t>Welke overtuigingen over talentgericht jobcraften herken je in jouw team/organisatie?</a:t>
            </a:r>
            <a:endParaRPr b="1" sz="3000">
              <a:solidFill>
                <a:srgbClr val="201E5B"/>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A Pre Flight Safety RAP?!&#10;&#10;Now that's something you don't see everyday&#10;&#10;-~-~~-~~~-~~-~-&#10;Checkout: &quot;The Notorious B.I.G - Juicy (EDY Remix)&quot; &#10;https://www.youtube.com/watch?v=zr9IqqQWfoQ&#10;-~-~~-~~~-~~-~-" id="469" name="Google Shape;469;g3140b9baf01_0_1" title="Flight Attendant RAPPING the Safety Briefing! South West Airlines!">
            <a:hlinkClick r:id="rId3"/>
          </p:cNvPr>
          <p:cNvPicPr preferRelativeResize="0"/>
          <p:nvPr/>
        </p:nvPicPr>
        <p:blipFill>
          <a:blip r:embed="rId4">
            <a:alphaModFix/>
          </a:blip>
          <a:stretch>
            <a:fillRect/>
          </a:stretch>
        </p:blipFill>
        <p:spPr>
          <a:xfrm>
            <a:off x="2844700" y="1923675"/>
            <a:ext cx="8607850" cy="4841925"/>
          </a:xfrm>
          <a:prstGeom prst="rect">
            <a:avLst/>
          </a:prstGeom>
          <a:noFill/>
          <a:ln>
            <a:noFill/>
          </a:ln>
        </p:spPr>
      </p:pic>
      <p:sp>
        <p:nvSpPr>
          <p:cNvPr id="470" name="Google Shape;470;g3140b9baf01_0_1"/>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Playful workdesign</a:t>
            </a:r>
            <a:endParaRPr/>
          </a:p>
        </p:txBody>
      </p:sp>
      <p:sp>
        <p:nvSpPr>
          <p:cNvPr id="471" name="Google Shape;471;g3140b9baf01_0_1"/>
          <p:cNvSpPr txBox="1"/>
          <p:nvPr>
            <p:ph idx="1" type="body"/>
          </p:nvPr>
        </p:nvSpPr>
        <p:spPr>
          <a:xfrm>
            <a:off x="839788" y="1015200"/>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rPr lang="nl-NL"/>
              <a:t>bij saaie, stressvolle en frustrerende taken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313bdce19ed_0_0"/>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Belangrijk</a:t>
            </a:r>
            <a:endParaRPr/>
          </a:p>
        </p:txBody>
      </p:sp>
      <p:sp>
        <p:nvSpPr>
          <p:cNvPr id="478" name="Google Shape;478;g313bdce19ed_0_0"/>
          <p:cNvSpPr txBox="1"/>
          <p:nvPr/>
        </p:nvSpPr>
        <p:spPr>
          <a:xfrm>
            <a:off x="1307800" y="2485125"/>
            <a:ext cx="8496300" cy="3189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lt1"/>
              </a:buClr>
              <a:buSzPts val="2200"/>
              <a:buFont typeface="Century Gothic"/>
              <a:buChar char="●"/>
            </a:pPr>
            <a:r>
              <a:rPr lang="nl-NL" sz="2200">
                <a:solidFill>
                  <a:schemeClr val="lt1"/>
                </a:solidFill>
                <a:latin typeface="Century Gothic"/>
                <a:ea typeface="Century Gothic"/>
                <a:cs typeface="Century Gothic"/>
                <a:sym typeface="Century Gothic"/>
              </a:rPr>
              <a:t>proactief gedrag is maatwerk. Elk individu heeft iets anders nodig</a:t>
            </a:r>
            <a:endParaRPr sz="2200">
              <a:solidFill>
                <a:schemeClr val="lt1"/>
              </a:solidFill>
              <a:latin typeface="Century Gothic"/>
              <a:ea typeface="Century Gothic"/>
              <a:cs typeface="Century Gothic"/>
              <a:sym typeface="Century Gothic"/>
            </a:endParaRPr>
          </a:p>
          <a:p>
            <a:pPr indent="-368300" lvl="0" marL="457200" rtl="0" algn="l">
              <a:lnSpc>
                <a:spcPct val="115000"/>
              </a:lnSpc>
              <a:spcBef>
                <a:spcPts val="0"/>
              </a:spcBef>
              <a:spcAft>
                <a:spcPts val="0"/>
              </a:spcAft>
              <a:buClr>
                <a:schemeClr val="lt1"/>
              </a:buClr>
              <a:buSzPts val="2200"/>
              <a:buFont typeface="Century Gothic"/>
              <a:buChar char="●"/>
            </a:pPr>
            <a:r>
              <a:rPr lang="nl-NL" sz="2200">
                <a:solidFill>
                  <a:schemeClr val="lt1"/>
                </a:solidFill>
                <a:latin typeface="Century Gothic"/>
                <a:ea typeface="Century Gothic"/>
                <a:cs typeface="Century Gothic"/>
                <a:sym typeface="Century Gothic"/>
              </a:rPr>
              <a:t>proactief gedrag begint bij jezelf</a:t>
            </a:r>
            <a:endParaRPr sz="2200">
              <a:solidFill>
                <a:schemeClr val="lt1"/>
              </a:solidFill>
              <a:latin typeface="Century Gothic"/>
              <a:ea typeface="Century Gothic"/>
              <a:cs typeface="Century Gothic"/>
              <a:sym typeface="Century Gothic"/>
            </a:endParaRPr>
          </a:p>
          <a:p>
            <a:pPr indent="-368300" lvl="0" marL="457200" rtl="0" algn="l">
              <a:lnSpc>
                <a:spcPct val="115000"/>
              </a:lnSpc>
              <a:spcBef>
                <a:spcPts val="0"/>
              </a:spcBef>
              <a:spcAft>
                <a:spcPts val="0"/>
              </a:spcAft>
              <a:buClr>
                <a:schemeClr val="lt1"/>
              </a:buClr>
              <a:buSzPts val="2200"/>
              <a:buFont typeface="Century Gothic"/>
              <a:buChar char="●"/>
            </a:pPr>
            <a:r>
              <a:rPr lang="nl-NL" sz="2200">
                <a:solidFill>
                  <a:schemeClr val="lt1"/>
                </a:solidFill>
                <a:latin typeface="Century Gothic"/>
                <a:ea typeface="Century Gothic"/>
                <a:cs typeface="Century Gothic"/>
                <a:sym typeface="Century Gothic"/>
              </a:rPr>
              <a:t>proactief gedrag vraagt in veel gevallen om steun en aanmoediging</a:t>
            </a:r>
            <a:endParaRPr sz="2200">
              <a:solidFill>
                <a:schemeClr val="lt1"/>
              </a:solidFill>
              <a:latin typeface="Century Gothic"/>
              <a:ea typeface="Century Gothic"/>
              <a:cs typeface="Century Gothic"/>
              <a:sym typeface="Century Gothic"/>
            </a:endParaRPr>
          </a:p>
          <a:p>
            <a:pPr indent="-368300" lvl="0" marL="457200" rtl="0" algn="l">
              <a:lnSpc>
                <a:spcPct val="115000"/>
              </a:lnSpc>
              <a:spcBef>
                <a:spcPts val="0"/>
              </a:spcBef>
              <a:spcAft>
                <a:spcPts val="0"/>
              </a:spcAft>
              <a:buClr>
                <a:schemeClr val="lt1"/>
              </a:buClr>
              <a:buSzPts val="2200"/>
              <a:buFont typeface="Century Gothic"/>
              <a:buChar char="●"/>
            </a:pPr>
            <a:r>
              <a:rPr lang="nl-NL" sz="2200">
                <a:solidFill>
                  <a:schemeClr val="lt1"/>
                </a:solidFill>
                <a:latin typeface="Century Gothic"/>
                <a:ea typeface="Century Gothic"/>
                <a:cs typeface="Century Gothic"/>
                <a:sym typeface="Century Gothic"/>
              </a:rPr>
              <a:t>het is aan de organisatie om een klimaat te creëren waarin mensen ook proactief met hun werk bezig kunnen zijn </a:t>
            </a:r>
            <a:endParaRPr sz="2200">
              <a:solidFill>
                <a:schemeClr val="lt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30fdc6f9008_0_32"/>
          <p:cNvSpPr txBox="1"/>
          <p:nvPr>
            <p:ph type="title"/>
          </p:nvPr>
        </p:nvSpPr>
        <p:spPr>
          <a:xfrm>
            <a:off x="7344000" y="683999"/>
            <a:ext cx="4015500" cy="36000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
        <p:nvSpPr>
          <p:cNvPr id="485" name="Google Shape;485;g30fdc6f9008_0_32"/>
          <p:cNvSpPr txBox="1"/>
          <p:nvPr/>
        </p:nvSpPr>
        <p:spPr>
          <a:xfrm>
            <a:off x="800350" y="745250"/>
            <a:ext cx="4015500" cy="30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9700">
                <a:solidFill>
                  <a:schemeClr val="lt1"/>
                </a:solidFill>
                <a:latin typeface="Century Gothic"/>
                <a:ea typeface="Century Gothic"/>
                <a:cs typeface="Century Gothic"/>
                <a:sym typeface="Century Gothic"/>
              </a:rPr>
              <a:t>En jij?</a:t>
            </a:r>
            <a:endParaRPr sz="10300">
              <a:solidFill>
                <a:schemeClr val="lt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5"/>
          <p:cNvSpPr/>
          <p:nvPr/>
        </p:nvSpPr>
        <p:spPr>
          <a:xfrm>
            <a:off x="6346966" y="4531739"/>
            <a:ext cx="961541" cy="931235"/>
          </a:xfrm>
          <a:prstGeom prst="roundRect">
            <a:avLst>
              <a:gd fmla="val 15125"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2" name="Google Shape;492;p15"/>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t>Meer informatie</a:t>
            </a:r>
            <a:endParaRPr/>
          </a:p>
        </p:txBody>
      </p:sp>
      <p:sp>
        <p:nvSpPr>
          <p:cNvPr id="493" name="Google Shape;493;p15"/>
          <p:cNvSpPr txBox="1"/>
          <p:nvPr>
            <p:ph idx="1" type="body"/>
          </p:nvPr>
        </p:nvSpPr>
        <p:spPr>
          <a:xfrm>
            <a:off x="839788" y="1015719"/>
            <a:ext cx="10512425"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800"/>
              <a:buNone/>
            </a:pPr>
            <a:r>
              <a:rPr lang="nl-NL"/>
              <a:t>Nieuwsgierig en wil je meer</a:t>
            </a:r>
            <a:endParaRPr/>
          </a:p>
          <a:p>
            <a:pPr indent="0" lvl="0" marL="0" rtl="0" algn="l">
              <a:lnSpc>
                <a:spcPct val="90000"/>
              </a:lnSpc>
              <a:spcBef>
                <a:spcPts val="540"/>
              </a:spcBef>
              <a:spcAft>
                <a:spcPts val="0"/>
              </a:spcAft>
              <a:buClr>
                <a:schemeClr val="dk1"/>
              </a:buClr>
              <a:buSzPts val="1800"/>
              <a:buNone/>
            </a:pPr>
            <a:r>
              <a:rPr lang="nl-NL"/>
              <a:t>over ons werk weten?</a:t>
            </a:r>
            <a:endParaRPr/>
          </a:p>
        </p:txBody>
      </p:sp>
      <p:sp>
        <p:nvSpPr>
          <p:cNvPr id="494" name="Google Shape;494;p15"/>
          <p:cNvSpPr txBox="1"/>
          <p:nvPr/>
        </p:nvSpPr>
        <p:spPr>
          <a:xfrm>
            <a:off x="2459990" y="3097933"/>
            <a:ext cx="363601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dk1"/>
                </a:solidFill>
                <a:latin typeface="Century Gothic"/>
                <a:ea typeface="Century Gothic"/>
                <a:cs typeface="Century Gothic"/>
                <a:sym typeface="Century Gothic"/>
              </a:rPr>
              <a:t>Website</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nl-NL" sz="20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www.aeno.nl</a:t>
            </a:r>
            <a:endParaRPr sz="2000">
              <a:solidFill>
                <a:schemeClr val="dk1"/>
              </a:solidFill>
              <a:latin typeface="Century Gothic"/>
              <a:ea typeface="Century Gothic"/>
              <a:cs typeface="Century Gothic"/>
              <a:sym typeface="Century Gothic"/>
            </a:endParaRPr>
          </a:p>
        </p:txBody>
      </p:sp>
      <p:sp>
        <p:nvSpPr>
          <p:cNvPr id="495" name="Google Shape;495;p15"/>
          <p:cNvSpPr/>
          <p:nvPr/>
        </p:nvSpPr>
        <p:spPr>
          <a:xfrm>
            <a:off x="6338418" y="2940092"/>
            <a:ext cx="961541" cy="931235"/>
          </a:xfrm>
          <a:prstGeom prst="roundRect">
            <a:avLst>
              <a:gd fmla="val 15125"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6" name="Google Shape;496;p15"/>
          <p:cNvSpPr txBox="1"/>
          <p:nvPr/>
        </p:nvSpPr>
        <p:spPr>
          <a:xfrm>
            <a:off x="2400996" y="4689580"/>
            <a:ext cx="369500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dk1"/>
                </a:solidFill>
                <a:latin typeface="Century Gothic"/>
                <a:ea typeface="Century Gothic"/>
                <a:cs typeface="Century Gothic"/>
                <a:sym typeface="Century Gothic"/>
              </a:rPr>
              <a:t>Community</a:t>
            </a:r>
            <a:endParaRPr sz="2000" u="sng">
              <a:solidFill>
                <a:srgbClr val="F1736D"/>
              </a:solidFill>
              <a:latin typeface="Century Gothic"/>
              <a:ea typeface="Century Gothic"/>
              <a:cs typeface="Century Gothic"/>
              <a:sym typeface="Century Gothic"/>
              <a:hlinkClick r:id="rId4">
                <a:extLst>
                  <a:ext uri="{A12FA001-AC4F-418D-AE19-62706E023703}">
                    <ahyp:hlinkClr val="tx"/>
                  </a:ext>
                </a:extLst>
              </a:hlinkClick>
            </a:endParaRPr>
          </a:p>
          <a:p>
            <a:pPr indent="0" lvl="0" marL="0" marR="0" rtl="0" algn="l">
              <a:spcBef>
                <a:spcPts val="0"/>
              </a:spcBef>
              <a:spcAft>
                <a:spcPts val="0"/>
              </a:spcAft>
              <a:buNone/>
            </a:pPr>
            <a:r>
              <a:rPr b="0" i="0" lang="nl-NL" sz="20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www.aeno.nl/communities</a:t>
            </a:r>
            <a:endParaRPr sz="2000">
              <a:solidFill>
                <a:schemeClr val="dk1"/>
              </a:solidFill>
              <a:latin typeface="Century Gothic"/>
              <a:ea typeface="Century Gothic"/>
              <a:cs typeface="Century Gothic"/>
              <a:sym typeface="Century Gothic"/>
            </a:endParaRPr>
          </a:p>
        </p:txBody>
      </p:sp>
      <p:sp>
        <p:nvSpPr>
          <p:cNvPr id="497" name="Google Shape;497;p15"/>
          <p:cNvSpPr txBox="1"/>
          <p:nvPr/>
        </p:nvSpPr>
        <p:spPr>
          <a:xfrm>
            <a:off x="7574133" y="3097933"/>
            <a:ext cx="37780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dk1"/>
                </a:solidFill>
                <a:latin typeface="Century Gothic"/>
                <a:ea typeface="Century Gothic"/>
                <a:cs typeface="Century Gothic"/>
                <a:sym typeface="Century Gothic"/>
              </a:rPr>
              <a:t>Events</a:t>
            </a:r>
            <a:endParaRPr sz="2000" u="sng">
              <a:solidFill>
                <a:srgbClr val="F1736D"/>
              </a:solidFill>
              <a:latin typeface="Century Gothic"/>
              <a:ea typeface="Century Gothic"/>
              <a:cs typeface="Century Gothic"/>
              <a:sym typeface="Century Gothic"/>
              <a:hlinkClick r:id="rId6">
                <a:extLst>
                  <a:ext uri="{A12FA001-AC4F-418D-AE19-62706E023703}">
                    <ahyp:hlinkClr val="tx"/>
                  </a:ext>
                </a:extLst>
              </a:hlinkClick>
            </a:endParaRPr>
          </a:p>
          <a:p>
            <a:pPr indent="0" lvl="0" marL="0" marR="0" rtl="0" algn="l">
              <a:spcBef>
                <a:spcPts val="0"/>
              </a:spcBef>
              <a:spcAft>
                <a:spcPts val="0"/>
              </a:spcAft>
              <a:buNone/>
            </a:pPr>
            <a:r>
              <a:rPr b="0" i="0" lang="nl-NL" sz="2000" u="sng">
                <a:solidFill>
                  <a:schemeClr val="dk1"/>
                </a:solidFill>
                <a:latin typeface="Century Gothic"/>
                <a:ea typeface="Century Gothic"/>
                <a:cs typeface="Century Gothic"/>
                <a:sym typeface="Century Gothic"/>
                <a:hlinkClick r:id="rId7">
                  <a:extLst>
                    <a:ext uri="{A12FA001-AC4F-418D-AE19-62706E023703}">
                      <ahyp:hlinkClr val="tx"/>
                    </a:ext>
                  </a:extLst>
                </a:hlinkClick>
              </a:rPr>
              <a:t>www.aeno.nl/agenda</a:t>
            </a:r>
            <a:endParaRPr sz="2000">
              <a:solidFill>
                <a:schemeClr val="dk1"/>
              </a:solidFill>
              <a:latin typeface="Century Gothic"/>
              <a:ea typeface="Century Gothic"/>
              <a:cs typeface="Century Gothic"/>
              <a:sym typeface="Century Gothic"/>
            </a:endParaRPr>
          </a:p>
        </p:txBody>
      </p:sp>
      <p:sp>
        <p:nvSpPr>
          <p:cNvPr id="498" name="Google Shape;498;p15"/>
          <p:cNvSpPr txBox="1"/>
          <p:nvPr/>
        </p:nvSpPr>
        <p:spPr>
          <a:xfrm>
            <a:off x="7515141" y="4674191"/>
            <a:ext cx="383707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dk1"/>
                </a:solidFill>
                <a:latin typeface="Century Gothic"/>
                <a:ea typeface="Century Gothic"/>
                <a:cs typeface="Century Gothic"/>
                <a:sym typeface="Century Gothic"/>
              </a:rPr>
              <a:t>Nieuwsbrieven</a:t>
            </a:r>
            <a:endParaRPr/>
          </a:p>
          <a:p>
            <a:pPr indent="0" lvl="0" marL="0" marR="0" rtl="0" algn="l">
              <a:spcBef>
                <a:spcPts val="0"/>
              </a:spcBef>
              <a:spcAft>
                <a:spcPts val="0"/>
              </a:spcAft>
              <a:buNone/>
            </a:pPr>
            <a:r>
              <a:rPr b="0" i="0" lang="nl-NL" sz="2000" u="sng">
                <a:solidFill>
                  <a:schemeClr val="dk1"/>
                </a:solidFill>
                <a:latin typeface="Century Gothic"/>
                <a:ea typeface="Century Gothic"/>
                <a:cs typeface="Century Gothic"/>
                <a:sym typeface="Century Gothic"/>
                <a:hlinkClick r:id="rId8">
                  <a:extLst>
                    <a:ext uri="{A12FA001-AC4F-418D-AE19-62706E023703}">
                      <ahyp:hlinkClr val="tx"/>
                    </a:ext>
                  </a:extLst>
                </a:hlinkClick>
              </a:rPr>
              <a:t>www.aeno.nl/nieuwsbrieven</a:t>
            </a:r>
            <a:endParaRPr b="0" i="0"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nl-NL" sz="2000" u="sng">
                <a:solidFill>
                  <a:schemeClr val="dk1"/>
                </a:solidFill>
                <a:latin typeface="Century Gothic"/>
                <a:ea typeface="Century Gothic"/>
                <a:cs typeface="Century Gothic"/>
                <a:sym typeface="Century Gothic"/>
                <a:hlinkClick r:id="rId9">
                  <a:extLst>
                    <a:ext uri="{A12FA001-AC4F-418D-AE19-62706E023703}">
                      <ahyp:hlinkClr val="tx"/>
                    </a:ext>
                  </a:extLst>
                </a:hlinkClick>
              </a:rPr>
              <a:t>www.tinyurl.com/JDR-Nieuws</a:t>
            </a:r>
            <a:r>
              <a:rPr lang="nl-NL" sz="2000">
                <a:solidFill>
                  <a:schemeClr val="dk1"/>
                </a:solidFill>
                <a:latin typeface="Century Gothic"/>
                <a:ea typeface="Century Gothic"/>
                <a:cs typeface="Century Gothic"/>
                <a:sym typeface="Century Gothic"/>
              </a:rPr>
              <a:t>  </a:t>
            </a:r>
            <a:endParaRPr/>
          </a:p>
        </p:txBody>
      </p:sp>
      <p:pic>
        <p:nvPicPr>
          <p:cNvPr descr="Agenda met effen opvulling" id="499" name="Google Shape;499;p15"/>
          <p:cNvPicPr preferRelativeResize="0"/>
          <p:nvPr/>
        </p:nvPicPr>
        <p:blipFill rotWithShape="1">
          <a:blip r:embed="rId10">
            <a:alphaModFix/>
          </a:blip>
          <a:srcRect b="0" l="0" r="0" t="0"/>
          <a:stretch/>
        </p:blipFill>
        <p:spPr>
          <a:xfrm>
            <a:off x="6370536" y="2948509"/>
            <a:ext cx="914400" cy="914400"/>
          </a:xfrm>
          <a:prstGeom prst="rect">
            <a:avLst/>
          </a:prstGeom>
          <a:noFill/>
          <a:ln>
            <a:noFill/>
          </a:ln>
        </p:spPr>
      </p:pic>
      <p:pic>
        <p:nvPicPr>
          <p:cNvPr descr="Open enveloppe met effen opvulling" id="500" name="Google Shape;500;p15"/>
          <p:cNvPicPr preferRelativeResize="0"/>
          <p:nvPr/>
        </p:nvPicPr>
        <p:blipFill rotWithShape="1">
          <a:blip r:embed="rId11">
            <a:alphaModFix/>
          </a:blip>
          <a:srcRect b="0" l="0" r="0" t="0"/>
          <a:stretch/>
        </p:blipFill>
        <p:spPr>
          <a:xfrm>
            <a:off x="6455430" y="4633598"/>
            <a:ext cx="727516" cy="727516"/>
          </a:xfrm>
          <a:prstGeom prst="rect">
            <a:avLst/>
          </a:prstGeom>
          <a:noFill/>
          <a:ln>
            <a:noFill/>
          </a:ln>
        </p:spPr>
      </p:pic>
      <p:sp>
        <p:nvSpPr>
          <p:cNvPr id="501" name="Google Shape;501;p15"/>
          <p:cNvSpPr/>
          <p:nvPr/>
        </p:nvSpPr>
        <p:spPr>
          <a:xfrm>
            <a:off x="1059055" y="2940092"/>
            <a:ext cx="961541" cy="931235"/>
          </a:xfrm>
          <a:prstGeom prst="roundRect">
            <a:avLst>
              <a:gd fmla="val 15125"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2" name="Google Shape;502;p15"/>
          <p:cNvSpPr/>
          <p:nvPr/>
        </p:nvSpPr>
        <p:spPr>
          <a:xfrm>
            <a:off x="1037020" y="4531739"/>
            <a:ext cx="961541" cy="931235"/>
          </a:xfrm>
          <a:prstGeom prst="roundRect">
            <a:avLst>
              <a:gd fmla="val 15125"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Internet met effen opvulling" id="503" name="Google Shape;503;p15"/>
          <p:cNvPicPr preferRelativeResize="0"/>
          <p:nvPr/>
        </p:nvPicPr>
        <p:blipFill rotWithShape="1">
          <a:blip r:embed="rId12">
            <a:alphaModFix/>
          </a:blip>
          <a:srcRect b="0" l="0" r="0" t="0"/>
          <a:stretch/>
        </p:blipFill>
        <p:spPr>
          <a:xfrm>
            <a:off x="1082625" y="2948509"/>
            <a:ext cx="914400" cy="914400"/>
          </a:xfrm>
          <a:prstGeom prst="rect">
            <a:avLst/>
          </a:prstGeom>
          <a:noFill/>
          <a:ln>
            <a:noFill/>
          </a:ln>
        </p:spPr>
      </p:pic>
      <p:pic>
        <p:nvPicPr>
          <p:cNvPr descr="Verbindingen met effen opvulling" id="504" name="Google Shape;504;p15"/>
          <p:cNvPicPr preferRelativeResize="0"/>
          <p:nvPr/>
        </p:nvPicPr>
        <p:blipFill rotWithShape="1">
          <a:blip r:embed="rId13">
            <a:alphaModFix/>
          </a:blip>
          <a:srcRect b="0" l="0" r="0" t="0"/>
          <a:stretch/>
        </p:blipFill>
        <p:spPr>
          <a:xfrm>
            <a:off x="1037020" y="4540156"/>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313bdce19ed_0_7"/>
          <p:cNvSpPr txBox="1"/>
          <p:nvPr>
            <p:ph type="title"/>
          </p:nvPr>
        </p:nvSpPr>
        <p:spPr>
          <a:xfrm>
            <a:off x="838200" y="333375"/>
            <a:ext cx="105141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1" name="Google Shape;511;g313bdce19ed_0_7"/>
          <p:cNvSpPr txBox="1"/>
          <p:nvPr>
            <p:ph idx="1" type="body"/>
          </p:nvPr>
        </p:nvSpPr>
        <p:spPr>
          <a:xfrm>
            <a:off x="839788" y="1015719"/>
            <a:ext cx="10512300" cy="720000"/>
          </a:xfrm>
          <a:prstGeom prst="rect">
            <a:avLst/>
          </a:prstGeom>
        </p:spPr>
        <p:txBody>
          <a:bodyPr anchorCtr="0" anchor="t" bIns="0" lIns="0" spcFirstLastPara="1" rIns="0" wrap="square" tIns="0">
            <a:normAutofit/>
          </a:bodyPr>
          <a:lstStyle/>
          <a:p>
            <a:pPr indent="0" lvl="0" marL="0" rtl="0" algn="l">
              <a:spcBef>
                <a:spcPts val="54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6"/>
          <p:cNvSpPr txBox="1"/>
          <p:nvPr>
            <p:ph idx="1" type="body"/>
          </p:nvPr>
        </p:nvSpPr>
        <p:spPr>
          <a:xfrm>
            <a:off x="3697966" y="706551"/>
            <a:ext cx="3994144" cy="23085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1600"/>
              <a:buNone/>
            </a:pPr>
            <a:r>
              <a:rPr lang="nl-NL"/>
              <a:t>Debra Verduin</a:t>
            </a:r>
            <a:endParaRPr/>
          </a:p>
        </p:txBody>
      </p:sp>
      <p:sp>
        <p:nvSpPr>
          <p:cNvPr id="518" name="Google Shape;518;p16"/>
          <p:cNvSpPr txBox="1"/>
          <p:nvPr>
            <p:ph idx="2" type="body"/>
          </p:nvPr>
        </p:nvSpPr>
        <p:spPr>
          <a:xfrm>
            <a:off x="3697966" y="948270"/>
            <a:ext cx="3994144" cy="23085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1600"/>
              <a:buNone/>
            </a:pPr>
            <a:r>
              <a:rPr lang="nl-NL" u="sng">
                <a:solidFill>
                  <a:schemeClr val="hlink"/>
                </a:solidFill>
                <a:hlinkClick r:id="rId3"/>
              </a:rPr>
              <a:t>debra.verduin@aeno.nl</a:t>
            </a:r>
            <a:endParaRPr/>
          </a:p>
          <a:p>
            <a:pPr indent="0" lvl="0" marL="0" rtl="0" algn="l">
              <a:lnSpc>
                <a:spcPct val="90000"/>
              </a:lnSpc>
              <a:spcBef>
                <a:spcPts val="480"/>
              </a:spcBef>
              <a:spcAft>
                <a:spcPts val="0"/>
              </a:spcAft>
              <a:buClr>
                <a:schemeClr val="lt1"/>
              </a:buClr>
              <a:buSzPts val="1600"/>
              <a:buNone/>
            </a:pPr>
            <a:r>
              <a:t/>
            </a:r>
            <a:endParaRPr/>
          </a:p>
          <a:p>
            <a:pPr indent="0" lvl="0" marL="0" rtl="0" algn="l">
              <a:lnSpc>
                <a:spcPct val="90000"/>
              </a:lnSpc>
              <a:spcBef>
                <a:spcPts val="480"/>
              </a:spcBef>
              <a:spcAft>
                <a:spcPts val="0"/>
              </a:spcAft>
              <a:buClr>
                <a:schemeClr val="lt1"/>
              </a:buClr>
              <a:buSzPts val="1600"/>
              <a:buNone/>
            </a:pPr>
            <a:r>
              <a:rPr b="1" lang="nl-NL"/>
              <a:t>Klaas-Jan Reincke</a:t>
            </a:r>
            <a:endParaRPr/>
          </a:p>
          <a:p>
            <a:pPr indent="0" lvl="0" marL="0" rtl="0" algn="l">
              <a:lnSpc>
                <a:spcPct val="90000"/>
              </a:lnSpc>
              <a:spcBef>
                <a:spcPts val="480"/>
              </a:spcBef>
              <a:spcAft>
                <a:spcPts val="0"/>
              </a:spcAft>
              <a:buClr>
                <a:schemeClr val="lt1"/>
              </a:buClr>
              <a:buSzPts val="1600"/>
              <a:buNone/>
            </a:pPr>
            <a:r>
              <a:rPr lang="nl-NL" u="sng"/>
              <a:t>klaasjan@vivic.work</a:t>
            </a:r>
            <a:endParaRPr u="sng"/>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
          <p:cNvSpPr txBox="1"/>
          <p:nvPr>
            <p:ph type="title"/>
          </p:nvPr>
        </p:nvSpPr>
        <p:spPr>
          <a:xfrm>
            <a:off x="838200" y="333375"/>
            <a:ext cx="10514013" cy="720000"/>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Clr>
                <a:schemeClr val="lt1"/>
              </a:buClr>
              <a:buSzPct val="100000"/>
              <a:buFont typeface="Century Gothic"/>
              <a:buNone/>
            </a:pPr>
            <a:r>
              <a:rPr lang="nl-NL" sz="4400">
                <a:solidFill>
                  <a:schemeClr val="lt1"/>
                </a:solidFill>
              </a:rPr>
              <a:t>Twee processen van het JD-R</a:t>
            </a:r>
            <a:br>
              <a:rPr lang="nl-NL" sz="4400">
                <a:solidFill>
                  <a:schemeClr val="lt1"/>
                </a:solidFill>
              </a:rPr>
            </a:br>
            <a:r>
              <a:rPr b="0" lang="nl-NL" sz="3600">
                <a:solidFill>
                  <a:schemeClr val="lt1"/>
                </a:solidFill>
              </a:rPr>
              <a:t>Motivatie en Uitputting</a:t>
            </a:r>
            <a:endParaRPr/>
          </a:p>
        </p:txBody>
      </p:sp>
      <p:pic>
        <p:nvPicPr>
          <p:cNvPr id="210" name="Google Shape;210;p4"/>
          <p:cNvPicPr preferRelativeResize="0"/>
          <p:nvPr/>
        </p:nvPicPr>
        <p:blipFill rotWithShape="1">
          <a:blip r:embed="rId3">
            <a:alphaModFix/>
          </a:blip>
          <a:srcRect b="0" l="0" r="0" t="0"/>
          <a:stretch/>
        </p:blipFill>
        <p:spPr>
          <a:xfrm>
            <a:off x="823159" y="1804398"/>
            <a:ext cx="10606825" cy="1039285"/>
          </a:xfrm>
          <a:prstGeom prst="rect">
            <a:avLst/>
          </a:prstGeom>
          <a:noFill/>
          <a:ln>
            <a:noFill/>
          </a:ln>
        </p:spPr>
      </p:pic>
      <p:pic>
        <p:nvPicPr>
          <p:cNvPr id="211" name="Google Shape;211;p4"/>
          <p:cNvPicPr preferRelativeResize="0"/>
          <p:nvPr/>
        </p:nvPicPr>
        <p:blipFill rotWithShape="1">
          <a:blip r:embed="rId4">
            <a:alphaModFix/>
          </a:blip>
          <a:srcRect b="0" l="0" r="0" t="0"/>
          <a:stretch/>
        </p:blipFill>
        <p:spPr>
          <a:xfrm>
            <a:off x="700463" y="3204928"/>
            <a:ext cx="10722124" cy="1039285"/>
          </a:xfrm>
          <a:prstGeom prst="rect">
            <a:avLst/>
          </a:prstGeom>
          <a:noFill/>
          <a:ln>
            <a:noFill/>
          </a:ln>
        </p:spPr>
      </p:pic>
      <p:pic>
        <p:nvPicPr>
          <p:cNvPr id="212" name="Google Shape;212;p4"/>
          <p:cNvPicPr preferRelativeResize="0"/>
          <p:nvPr/>
        </p:nvPicPr>
        <p:blipFill>
          <a:blip r:embed="rId5">
            <a:alphaModFix/>
          </a:blip>
          <a:stretch>
            <a:fillRect/>
          </a:stretch>
        </p:blipFill>
        <p:spPr>
          <a:xfrm>
            <a:off x="4458575" y="2004938"/>
            <a:ext cx="2971800" cy="63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0f5b50a641_0_6"/>
          <p:cNvSpPr txBox="1"/>
          <p:nvPr>
            <p:ph type="title"/>
          </p:nvPr>
        </p:nvSpPr>
        <p:spPr>
          <a:xfrm>
            <a:off x="7344000" y="683999"/>
            <a:ext cx="4015500" cy="36000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pic>
        <p:nvPicPr>
          <p:cNvPr id="219" name="Google Shape;219;g30f5b50a641_0_6"/>
          <p:cNvPicPr preferRelativeResize="0"/>
          <p:nvPr/>
        </p:nvPicPr>
        <p:blipFill rotWithShape="1">
          <a:blip r:embed="rId3">
            <a:alphaModFix/>
          </a:blip>
          <a:srcRect b="-88359" l="-76522" r="0" t="0"/>
          <a:stretch/>
        </p:blipFill>
        <p:spPr>
          <a:xfrm>
            <a:off x="5931525" y="912600"/>
            <a:ext cx="5480600" cy="6174525"/>
          </a:xfrm>
          <a:prstGeom prst="rect">
            <a:avLst/>
          </a:prstGeom>
          <a:noFill/>
          <a:ln>
            <a:noFill/>
          </a:ln>
        </p:spPr>
      </p:pic>
      <p:pic>
        <p:nvPicPr>
          <p:cNvPr id="220" name="Google Shape;220;g30f5b50a641_0_6"/>
          <p:cNvPicPr preferRelativeResize="0"/>
          <p:nvPr/>
        </p:nvPicPr>
        <p:blipFill>
          <a:blip r:embed="rId4">
            <a:alphaModFix/>
          </a:blip>
          <a:stretch>
            <a:fillRect/>
          </a:stretch>
        </p:blipFill>
        <p:spPr>
          <a:xfrm>
            <a:off x="687400" y="1202450"/>
            <a:ext cx="3490025" cy="2750825"/>
          </a:xfrm>
          <a:prstGeom prst="rect">
            <a:avLst/>
          </a:prstGeom>
          <a:noFill/>
          <a:ln>
            <a:noFill/>
          </a:ln>
        </p:spPr>
      </p:pic>
      <p:pic>
        <p:nvPicPr>
          <p:cNvPr id="221" name="Google Shape;221;g30f5b50a641_0_6"/>
          <p:cNvPicPr preferRelativeResize="0"/>
          <p:nvPr/>
        </p:nvPicPr>
        <p:blipFill>
          <a:blip r:embed="rId5">
            <a:alphaModFix/>
          </a:blip>
          <a:stretch>
            <a:fillRect/>
          </a:stretch>
        </p:blipFill>
        <p:spPr>
          <a:xfrm>
            <a:off x="4097427" y="2387077"/>
            <a:ext cx="3178250" cy="307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txBox="1"/>
          <p:nvPr>
            <p:ph type="title"/>
          </p:nvPr>
        </p:nvSpPr>
        <p:spPr>
          <a:xfrm>
            <a:off x="838200" y="333375"/>
            <a:ext cx="10514100" cy="7200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lt1"/>
              </a:buClr>
              <a:buSzPts val="4000"/>
              <a:buFont typeface="Century Gothic"/>
              <a:buNone/>
            </a:pPr>
            <a:r>
              <a:rPr lang="nl-NL">
                <a:solidFill>
                  <a:schemeClr val="lt1"/>
                </a:solidFill>
              </a:rPr>
              <a:t>Kijk ook naar gedrag!</a:t>
            </a:r>
            <a:r>
              <a:rPr b="0" lang="nl-NL">
                <a:solidFill>
                  <a:schemeClr val="lt1"/>
                </a:solidFill>
              </a:rPr>
              <a:t> 🡪 de Verliescyclus</a:t>
            </a:r>
            <a:endParaRPr b="0">
              <a:solidFill>
                <a:schemeClr val="lt1"/>
              </a:solidFill>
            </a:endParaRPr>
          </a:p>
        </p:txBody>
      </p:sp>
      <p:pic>
        <p:nvPicPr>
          <p:cNvPr id="227" name="Google Shape;227;p7"/>
          <p:cNvPicPr preferRelativeResize="0"/>
          <p:nvPr/>
        </p:nvPicPr>
        <p:blipFill rotWithShape="1">
          <a:blip r:embed="rId3">
            <a:alphaModFix/>
          </a:blip>
          <a:srcRect b="0" l="0" r="0" t="0"/>
          <a:stretch/>
        </p:blipFill>
        <p:spPr>
          <a:xfrm>
            <a:off x="577514" y="1575201"/>
            <a:ext cx="10774698" cy="2698767"/>
          </a:xfrm>
          <a:prstGeom prst="rect">
            <a:avLst/>
          </a:prstGeom>
          <a:noFill/>
          <a:ln>
            <a:noFill/>
          </a:ln>
        </p:spPr>
      </p:pic>
      <p:pic>
        <p:nvPicPr>
          <p:cNvPr id="228" name="Google Shape;228;p7"/>
          <p:cNvPicPr preferRelativeResize="0"/>
          <p:nvPr/>
        </p:nvPicPr>
        <p:blipFill>
          <a:blip r:embed="rId4">
            <a:alphaModFix/>
          </a:blip>
          <a:stretch>
            <a:fillRect/>
          </a:stretch>
        </p:blipFill>
        <p:spPr>
          <a:xfrm>
            <a:off x="5966475" y="4564650"/>
            <a:ext cx="6853500" cy="2400650"/>
          </a:xfrm>
          <a:prstGeom prst="rect">
            <a:avLst/>
          </a:prstGeom>
          <a:noFill/>
          <a:ln>
            <a:noFill/>
          </a:ln>
        </p:spPr>
      </p:pic>
      <p:pic>
        <p:nvPicPr>
          <p:cNvPr id="229" name="Google Shape;229;p7"/>
          <p:cNvPicPr preferRelativeResize="0"/>
          <p:nvPr/>
        </p:nvPicPr>
        <p:blipFill>
          <a:blip r:embed="rId5">
            <a:alphaModFix/>
          </a:blip>
          <a:stretch>
            <a:fillRect/>
          </a:stretch>
        </p:blipFill>
        <p:spPr>
          <a:xfrm>
            <a:off x="3908900" y="3752025"/>
            <a:ext cx="3603500" cy="2104250"/>
          </a:xfrm>
          <a:prstGeom prst="rect">
            <a:avLst/>
          </a:prstGeom>
          <a:noFill/>
          <a:ln>
            <a:noFill/>
          </a:ln>
        </p:spPr>
      </p:pic>
      <p:pic>
        <p:nvPicPr>
          <p:cNvPr id="230" name="Google Shape;230;p7"/>
          <p:cNvPicPr preferRelativeResize="0"/>
          <p:nvPr/>
        </p:nvPicPr>
        <p:blipFill>
          <a:blip r:embed="rId4">
            <a:alphaModFix/>
          </a:blip>
          <a:stretch>
            <a:fillRect/>
          </a:stretch>
        </p:blipFill>
        <p:spPr>
          <a:xfrm>
            <a:off x="1319725" y="1122225"/>
            <a:ext cx="8962925" cy="2186800"/>
          </a:xfrm>
          <a:prstGeom prst="rect">
            <a:avLst/>
          </a:prstGeom>
          <a:noFill/>
          <a:ln>
            <a:noFill/>
          </a:ln>
        </p:spPr>
      </p:pic>
      <p:pic>
        <p:nvPicPr>
          <p:cNvPr id="231" name="Google Shape;231;p7"/>
          <p:cNvPicPr preferRelativeResize="0"/>
          <p:nvPr/>
        </p:nvPicPr>
        <p:blipFill>
          <a:blip r:embed="rId6">
            <a:alphaModFix/>
          </a:blip>
          <a:stretch>
            <a:fillRect/>
          </a:stretch>
        </p:blipFill>
        <p:spPr>
          <a:xfrm rot="-9229311">
            <a:off x="2486725" y="2883543"/>
            <a:ext cx="2359332" cy="2279232"/>
          </a:xfrm>
          <a:prstGeom prst="rect">
            <a:avLst/>
          </a:prstGeom>
          <a:noFill/>
          <a:ln>
            <a:noFill/>
          </a:ln>
        </p:spPr>
      </p:pic>
      <p:pic>
        <p:nvPicPr>
          <p:cNvPr id="232" name="Google Shape;232;p7"/>
          <p:cNvPicPr preferRelativeResize="0"/>
          <p:nvPr/>
        </p:nvPicPr>
        <p:blipFill>
          <a:blip r:embed="rId6">
            <a:alphaModFix/>
          </a:blip>
          <a:stretch>
            <a:fillRect/>
          </a:stretch>
        </p:blipFill>
        <p:spPr>
          <a:xfrm rot="8424331">
            <a:off x="7128161" y="2953097"/>
            <a:ext cx="2276078" cy="2198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title"/>
          </p:nvPr>
        </p:nvSpPr>
        <p:spPr>
          <a:xfrm>
            <a:off x="838200" y="333375"/>
            <a:ext cx="10514013" cy="7200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lt1"/>
              </a:buClr>
              <a:buSzPts val="4000"/>
              <a:buFont typeface="Century Gothic"/>
              <a:buNone/>
            </a:pPr>
            <a:r>
              <a:rPr lang="nl-NL">
                <a:solidFill>
                  <a:schemeClr val="lt1"/>
                </a:solidFill>
              </a:rPr>
              <a:t>Kijk ook naar gedrag!</a:t>
            </a:r>
            <a:r>
              <a:rPr b="0" lang="nl-NL">
                <a:solidFill>
                  <a:schemeClr val="lt1"/>
                </a:solidFill>
              </a:rPr>
              <a:t> 🡪 de Winstcyclus</a:t>
            </a:r>
            <a:endParaRPr b="0">
              <a:solidFill>
                <a:schemeClr val="lt1"/>
              </a:solidFill>
            </a:endParaRPr>
          </a:p>
        </p:txBody>
      </p:sp>
      <p:pic>
        <p:nvPicPr>
          <p:cNvPr id="238" name="Google Shape;238;p8"/>
          <p:cNvPicPr preferRelativeResize="0"/>
          <p:nvPr/>
        </p:nvPicPr>
        <p:blipFill rotWithShape="1">
          <a:blip r:embed="rId3">
            <a:alphaModFix/>
          </a:blip>
          <a:srcRect b="0" l="0" r="0" t="0"/>
          <a:stretch/>
        </p:blipFill>
        <p:spPr>
          <a:xfrm>
            <a:off x="838200" y="1643787"/>
            <a:ext cx="10657114" cy="2526206"/>
          </a:xfrm>
          <a:prstGeom prst="rect">
            <a:avLst/>
          </a:prstGeom>
          <a:noFill/>
          <a:ln>
            <a:noFill/>
          </a:ln>
        </p:spPr>
      </p:pic>
      <p:pic>
        <p:nvPicPr>
          <p:cNvPr id="239" name="Google Shape;239;p8"/>
          <p:cNvPicPr preferRelativeResize="0"/>
          <p:nvPr/>
        </p:nvPicPr>
        <p:blipFill>
          <a:blip r:embed="rId4">
            <a:alphaModFix/>
          </a:blip>
          <a:stretch>
            <a:fillRect/>
          </a:stretch>
        </p:blipFill>
        <p:spPr>
          <a:xfrm>
            <a:off x="5966475" y="4564650"/>
            <a:ext cx="6853500" cy="2400650"/>
          </a:xfrm>
          <a:prstGeom prst="rect">
            <a:avLst/>
          </a:prstGeom>
          <a:noFill/>
          <a:ln>
            <a:noFill/>
          </a:ln>
        </p:spPr>
      </p:pic>
      <p:pic>
        <p:nvPicPr>
          <p:cNvPr id="240" name="Google Shape;240;p8"/>
          <p:cNvPicPr preferRelativeResize="0"/>
          <p:nvPr/>
        </p:nvPicPr>
        <p:blipFill>
          <a:blip r:embed="rId5">
            <a:alphaModFix/>
          </a:blip>
          <a:stretch>
            <a:fillRect/>
          </a:stretch>
        </p:blipFill>
        <p:spPr>
          <a:xfrm>
            <a:off x="804325" y="4224301"/>
            <a:ext cx="3075925" cy="84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Afbeelding met tekst, diagram, Lettertype, schermopname&#10;&#10;Automatisch gegenereerde beschrijving" id="246" name="Google Shape;246;p9"/>
          <p:cNvPicPr preferRelativeResize="0"/>
          <p:nvPr/>
        </p:nvPicPr>
        <p:blipFill rotWithShape="1">
          <a:blip r:embed="rId3">
            <a:alphaModFix/>
          </a:blip>
          <a:srcRect b="18818" l="0" r="0" t="29947"/>
          <a:stretch/>
        </p:blipFill>
        <p:spPr>
          <a:xfrm>
            <a:off x="1480086" y="2010086"/>
            <a:ext cx="9230240" cy="4729027"/>
          </a:xfrm>
          <a:prstGeom prst="rect">
            <a:avLst/>
          </a:prstGeom>
          <a:noFill/>
          <a:ln>
            <a:noFill/>
          </a:ln>
        </p:spPr>
      </p:pic>
      <p:sp>
        <p:nvSpPr>
          <p:cNvPr id="247" name="Google Shape;247;p9"/>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t>Teammodel van bevlogenheid</a:t>
            </a:r>
            <a:endParaRPr/>
          </a:p>
        </p:txBody>
      </p:sp>
      <p:sp>
        <p:nvSpPr>
          <p:cNvPr id="248" name="Google Shape;248;p9"/>
          <p:cNvSpPr txBox="1"/>
          <p:nvPr>
            <p:ph idx="1" type="body"/>
          </p:nvPr>
        </p:nvSpPr>
        <p:spPr>
          <a:xfrm>
            <a:off x="839788" y="1015719"/>
            <a:ext cx="10512425"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800"/>
              <a:buNone/>
            </a:pPr>
            <a:r>
              <a:rPr lang="nl-NL"/>
              <a:t>Bevlogenheid werkt aanstekelijk!</a:t>
            </a:r>
            <a:endParaRPr/>
          </a:p>
        </p:txBody>
      </p:sp>
      <p:sp>
        <p:nvSpPr>
          <p:cNvPr id="249" name="Google Shape;249;p9"/>
          <p:cNvSpPr/>
          <p:nvPr/>
        </p:nvSpPr>
        <p:spPr>
          <a:xfrm>
            <a:off x="2803750" y="2534275"/>
            <a:ext cx="2074200" cy="2074200"/>
          </a:xfrm>
          <a:prstGeom prst="ellipse">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0" name="Google Shape;250;p9"/>
          <p:cNvSpPr txBox="1"/>
          <p:nvPr/>
        </p:nvSpPr>
        <p:spPr>
          <a:xfrm>
            <a:off x="1184100" y="6909575"/>
            <a:ext cx="14022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Input</a:t>
            </a:r>
            <a:endParaRPr sz="2200">
              <a:solidFill>
                <a:schemeClr val="dk1"/>
              </a:solidFill>
              <a:latin typeface="Century Gothic"/>
              <a:ea typeface="Century Gothic"/>
              <a:cs typeface="Century Gothic"/>
              <a:sym typeface="Century Gothic"/>
            </a:endParaRPr>
          </a:p>
        </p:txBody>
      </p:sp>
      <p:sp>
        <p:nvSpPr>
          <p:cNvPr id="251" name="Google Shape;251;p9"/>
          <p:cNvSpPr txBox="1"/>
          <p:nvPr/>
        </p:nvSpPr>
        <p:spPr>
          <a:xfrm>
            <a:off x="3139750" y="6909575"/>
            <a:ext cx="14022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Proces</a:t>
            </a:r>
            <a:endParaRPr sz="2200">
              <a:solidFill>
                <a:schemeClr val="dk1"/>
              </a:solidFill>
              <a:latin typeface="Century Gothic"/>
              <a:ea typeface="Century Gothic"/>
              <a:cs typeface="Century Gothic"/>
              <a:sym typeface="Century Gothic"/>
            </a:endParaRPr>
          </a:p>
        </p:txBody>
      </p:sp>
      <p:sp>
        <p:nvSpPr>
          <p:cNvPr id="252" name="Google Shape;252;p9"/>
          <p:cNvSpPr txBox="1"/>
          <p:nvPr/>
        </p:nvSpPr>
        <p:spPr>
          <a:xfrm>
            <a:off x="6096000" y="6909575"/>
            <a:ext cx="11967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NL" sz="2200">
                <a:solidFill>
                  <a:schemeClr val="dk1"/>
                </a:solidFill>
                <a:latin typeface="Century Gothic"/>
                <a:ea typeface="Century Gothic"/>
                <a:cs typeface="Century Gothic"/>
                <a:sym typeface="Century Gothic"/>
              </a:rPr>
              <a:t>Output</a:t>
            </a:r>
            <a:endParaRPr sz="22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type="title"/>
          </p:nvPr>
        </p:nvSpPr>
        <p:spPr>
          <a:xfrm>
            <a:off x="838200" y="333375"/>
            <a:ext cx="10514013" cy="72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4000"/>
              <a:buFont typeface="Century Gothic"/>
              <a:buNone/>
            </a:pPr>
            <a:r>
              <a:rPr lang="nl-NL"/>
              <a:t>Teammodel van bevlogenheid</a:t>
            </a:r>
            <a:endParaRPr/>
          </a:p>
        </p:txBody>
      </p:sp>
      <p:sp>
        <p:nvSpPr>
          <p:cNvPr id="259" name="Google Shape;259;p10"/>
          <p:cNvSpPr txBox="1"/>
          <p:nvPr>
            <p:ph idx="1" type="body"/>
          </p:nvPr>
        </p:nvSpPr>
        <p:spPr>
          <a:xfrm>
            <a:off x="839788" y="1015719"/>
            <a:ext cx="10512425"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800"/>
              <a:buNone/>
            </a:pPr>
            <a:r>
              <a:rPr lang="nl-NL"/>
              <a:t>Bevlogenheid werkt aanstekelijk!</a:t>
            </a:r>
            <a:endParaRPr/>
          </a:p>
        </p:txBody>
      </p:sp>
      <p:pic>
        <p:nvPicPr>
          <p:cNvPr descr="Afbeelding met tekening, schets, tekenfilm, Graphics&#10;&#10;Automatisch gegenereerde beschrijving" id="260" name="Google Shape;260;p10"/>
          <p:cNvPicPr preferRelativeResize="0"/>
          <p:nvPr/>
        </p:nvPicPr>
        <p:blipFill rotWithShape="1">
          <a:blip r:embed="rId3">
            <a:alphaModFix/>
          </a:blip>
          <a:srcRect b="16523" l="7987" r="8040" t="15555"/>
          <a:stretch/>
        </p:blipFill>
        <p:spPr>
          <a:xfrm>
            <a:off x="349952" y="2258746"/>
            <a:ext cx="3104444" cy="2511092"/>
          </a:xfrm>
          <a:prstGeom prst="rect">
            <a:avLst/>
          </a:prstGeom>
          <a:noFill/>
          <a:ln>
            <a:noFill/>
          </a:ln>
        </p:spPr>
      </p:pic>
      <p:pic>
        <p:nvPicPr>
          <p:cNvPr descr="Afbeelding met kleding, schoeisel, person, persoon&#10;&#10;Automatisch gegenereerde beschrijving" id="261" name="Google Shape;261;p10"/>
          <p:cNvPicPr preferRelativeResize="0"/>
          <p:nvPr/>
        </p:nvPicPr>
        <p:blipFill rotWithShape="1">
          <a:blip r:embed="rId4">
            <a:alphaModFix/>
          </a:blip>
          <a:srcRect b="18371" l="15291" r="15292" t="16412"/>
          <a:stretch/>
        </p:blipFill>
        <p:spPr>
          <a:xfrm>
            <a:off x="3815639" y="1785081"/>
            <a:ext cx="3499559" cy="3287837"/>
          </a:xfrm>
          <a:prstGeom prst="rect">
            <a:avLst/>
          </a:prstGeom>
          <a:noFill/>
          <a:ln>
            <a:noFill/>
          </a:ln>
        </p:spPr>
      </p:pic>
      <p:pic>
        <p:nvPicPr>
          <p:cNvPr descr="Afbeelding met tekening, schets, Kinderkunst, tekst&#10;&#10;Automatisch gegenereerde beschrijving" id="262" name="Google Shape;262;p10"/>
          <p:cNvPicPr preferRelativeResize="0"/>
          <p:nvPr/>
        </p:nvPicPr>
        <p:blipFill rotWithShape="1">
          <a:blip r:embed="rId5">
            <a:alphaModFix/>
          </a:blip>
          <a:srcRect b="19937" l="12157" r="10364" t="19827"/>
          <a:stretch/>
        </p:blipFill>
        <p:spPr>
          <a:xfrm>
            <a:off x="7676441" y="1999402"/>
            <a:ext cx="3677630" cy="2859195"/>
          </a:xfrm>
          <a:prstGeom prst="rect">
            <a:avLst/>
          </a:prstGeom>
          <a:noFill/>
          <a:ln>
            <a:noFill/>
          </a:ln>
        </p:spPr>
      </p:pic>
      <p:sp>
        <p:nvSpPr>
          <p:cNvPr id="263" name="Google Shape;263;p10"/>
          <p:cNvSpPr txBox="1"/>
          <p:nvPr/>
        </p:nvSpPr>
        <p:spPr>
          <a:xfrm>
            <a:off x="922578" y="5257506"/>
            <a:ext cx="19593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Denken</a:t>
            </a:r>
            <a:endParaRPr/>
          </a:p>
        </p:txBody>
      </p:sp>
      <p:sp>
        <p:nvSpPr>
          <p:cNvPr id="264" name="Google Shape;264;p10"/>
          <p:cNvSpPr txBox="1"/>
          <p:nvPr/>
        </p:nvSpPr>
        <p:spPr>
          <a:xfrm>
            <a:off x="4463193" y="5257506"/>
            <a:ext cx="2204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Doen</a:t>
            </a:r>
            <a:endParaRPr/>
          </a:p>
        </p:txBody>
      </p:sp>
      <p:sp>
        <p:nvSpPr>
          <p:cNvPr id="265" name="Google Shape;265;p10"/>
          <p:cNvSpPr txBox="1"/>
          <p:nvPr/>
        </p:nvSpPr>
        <p:spPr>
          <a:xfrm>
            <a:off x="8249067" y="5257506"/>
            <a:ext cx="2781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3200">
                <a:solidFill>
                  <a:schemeClr val="dk1"/>
                </a:solidFill>
              </a:rPr>
              <a:t>Zeggen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2019-01-15T13:17:09Z</dcterms:created>
  <dc:creator>Bastiaan van de Werk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0x0101000B2B77EC952059409767C33C33782532</vt:lpwstr>
  </property>
</Properties>
</file>