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2192000" cy="6858000"/>
  <p:notesSz cx="6858000" cy="9144000"/>
  <p:embeddedFontLst>
    <p:embeddedFont>
      <p:font typeface="Century Gothic" panose="020B0502020202020204" pitchFamily="34" charset="0"/>
      <p:regular r:id="rId43"/>
      <p:bold r:id="rId44"/>
      <p:italic r:id="rId45"/>
      <p:boldItalic r:id="rId46"/>
    </p:embeddedFont>
    <p:embeddedFont>
      <p:font typeface="Poppins" panose="00000500000000000000" pitchFamily="2" charset="0"/>
      <p:regular r:id="rId47"/>
      <p:bold r:id="rId48"/>
      <p:italic r:id="rId49"/>
      <p:boldItalic r:id="rId50"/>
    </p:embeddedFont>
    <p:embeddedFont>
      <p:font typeface="Roboto" panose="02000000000000000000" pitchFamily="2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9" roundtripDataSignature="AMtx7mjZ6IbGIn5D+pWZ1f8QT4IgRXlN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71A90C-A2F4-406F-B9EF-3603174EB474}">
  <a:tblStyle styleId="{C171A90C-A2F4-406F-B9EF-3603174EB474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EE7E8"/>
          </a:solidFill>
        </a:fill>
      </a:tcStyle>
    </a:wholeTbl>
    <a:band1H>
      <a:tcTxStyle/>
      <a:tcStyle>
        <a:tcBdr/>
        <a:fill>
          <a:solidFill>
            <a:srgbClr val="FDCCC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DCCC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64A6C3D-ED22-4C26-AD0D-4CEC29947B13}" styleName="Table_1">
    <a:wholeTbl>
      <a:tcTxStyle b="off" i="off">
        <a:font>
          <a:latin typeface="Arial"/>
          <a:ea typeface="Arial"/>
          <a:cs typeface="Arial"/>
        </a:font>
        <a:srgbClr val="000064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2FCFB"/>
          </a:solidFill>
        </a:fill>
      </a:tcStyle>
    </a:wholeTbl>
    <a:band1H>
      <a:tcTxStyle/>
      <a:tcStyle>
        <a:tcBdr/>
        <a:fill>
          <a:solidFill>
            <a:srgbClr val="E4F8F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4F8F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B1EDE8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B1EDE8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B1EDE8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B1EDE8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138c1d0a9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g3138c1d0a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138c1d0a92_0_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g3138c1d0a92_0_7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g3138c1d0a92_0_7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1168f5f5ed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g31168f5f5ed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138fa6b10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3138fa6b10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113b764de5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Veranderen in gemiddelde uitkomst ‘ongunstig’ tot ‘gunstig’</a:t>
            </a:r>
            <a:endParaRPr/>
          </a:p>
        </p:txBody>
      </p:sp>
      <p:sp>
        <p:nvSpPr>
          <p:cNvPr id="302" name="Google Shape;302;g3113b764de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125dc0f10a_0_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Veranderen in gemiddelde uitkomst ‘ongunstig’ tot ‘gunstig’</a:t>
            </a:r>
            <a:endParaRPr/>
          </a:p>
        </p:txBody>
      </p:sp>
      <p:sp>
        <p:nvSpPr>
          <p:cNvPr id="318" name="Google Shape;318;g3125dc0f10a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1168f5f5e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g31168f5f5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125dc0f10a_0_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g3125dc0f10a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138c1d0a9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138c1d0a92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g3138c1d0a92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NL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138c1d0a9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138c1d0a92_0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3138c1d0a92_0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138c1d0a92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138c1d0a92_0_1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3138c1d0a92_0_1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138c1d0a92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g3138c1d0a92_0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3138c1d0a92_0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138c1d0a92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g3138c1d0a92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g3138c1d0a92_0_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138c1d0a92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g3138c1d0a92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g3138c1d0a92_0_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138c1d0a92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g3138c1d0a92_0_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g3138c1d0a92_0_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138c1d0a92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3" name="Google Shape;403;g3138c1d0a92_0_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3138c1d0a92_0_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138c1d0a92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3138c1d0a92_0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g3138c1d0a92_0_1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NL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138c1d0a92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3138c1d0a92_0_1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g3138c1d0a92_0_1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NL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100" b="1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Werken we goed en leuk met elkaar samen?</a:t>
            </a:r>
            <a:endParaRPr sz="1100" b="1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Human process interventions focus on improving interpersonal dynamics, communication, and relationships within an organization. These interventions enhance collaboration, trust, and employee well-being, fostering a positive work culture.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100" b="1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Doen we de juiste dingen goed?</a:t>
            </a:r>
            <a:endParaRPr sz="1100" b="1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Technostructural interventions aim to improve organizational efficiency and effectiveness by redesigning systems, processes, and structures. These interventions streamline workflows, eliminate redundancies, and optimize resource allocation.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100" b="1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Doen we de juiste dingen?</a:t>
            </a:r>
            <a:endParaRPr sz="1100" b="1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Strategic Change Interventions: Strategic change interventions align an organization with its strategic objectives and enable successful adaptation to external market forces. These interventions facilitate transformation, improve competitiveness, and drive growth.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100" b="1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Zitten we goed in ons vel?</a:t>
            </a:r>
            <a:endParaRPr sz="1100" b="1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Human resource management interventions focus on optimizing employee performance, engagement, and development. These interventions align HR practices with organizational goals and promote a positive work environment.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138c1d0a92_0_1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100" b="1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Werken we goed en leuk met elkaar samen?</a:t>
            </a:r>
            <a:endParaRPr sz="1100" b="1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Human process interventions focus on improving interpersonal dynamics, communication, and relationships within an organization. These interventions enhance collaboration, trust, and employee well-being, fostering a positive work culture.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100" b="1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Doen we de juiste dingen goed?</a:t>
            </a:r>
            <a:endParaRPr sz="1100" b="1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Technostructural interventions aim to improve organizational efficiency and effectiveness by redesigning systems, processes, and structures. These interventions streamline workflows, eliminate redundancies, and optimize resource allocation.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100" b="1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Doen we de juiste dingen?</a:t>
            </a:r>
            <a:endParaRPr sz="1100" b="1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Strategic Change Interventions: Strategic change interventions align an organization with its strategic objectives and enable successful adaptation to external market forces. These interventions facilitate transformation, improve competitiveness, and drive growth.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100" b="1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Zitten we goed in ons vel?</a:t>
            </a:r>
            <a:endParaRPr sz="1100" b="1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Human resource management interventions focus on optimizing employee performance, engagement, and development. These interventions align HR practices with organizational goals and promote a positive work environment.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g3138c1d0a92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138c1d0a92_0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100" b="1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Werken we goed en leuk met elkaar samen?</a:t>
            </a:r>
            <a:endParaRPr sz="1100" b="1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Human process interventions focus on improving interpersonal dynamics, communication, and relationships within an organization. These interventions enhance collaboration, trust, and employee well-being, fostering a positive work culture.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100" b="1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Doen we de juiste dingen goed?</a:t>
            </a:r>
            <a:endParaRPr sz="1100" b="1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Technostructural interventions aim to improve organizational efficiency and effectiveness by redesigning systems, processes, and structures. These interventions streamline workflows, eliminate redundancies, and optimize resource allocation.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100" b="1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Doen we de juiste dingen?</a:t>
            </a:r>
            <a:endParaRPr sz="1100" b="1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Strategic Change Interventions: Strategic change interventions align an organization with its strategic objectives and enable successful adaptation to external market forces. These interventions facilitate transformation, improve competitiveness, and drive growth.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100" b="1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Zitten we goed in ons vel?</a:t>
            </a:r>
            <a:endParaRPr sz="1100" b="1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Human resource management interventions focus on optimizing employee performance, engagement, and development. These interventions align HR practices with organizational goals and promote a positive work environment.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g3138c1d0a9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125dc0f10a_0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u="sng">
                <a:latin typeface="Century Gothic"/>
                <a:ea typeface="Century Gothic"/>
                <a:cs typeface="Century Gothic"/>
                <a:sym typeface="Century Gothic"/>
              </a:rPr>
              <a:t>Decentrale focus en autonomie</a:t>
            </a:r>
            <a:endParaRPr u="sng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>
                <a:latin typeface="Century Gothic"/>
                <a:ea typeface="Century Gothic"/>
                <a:cs typeface="Century Gothic"/>
                <a:sym typeface="Century Gothic"/>
              </a:rPr>
              <a:t>Meer kleine teams met een duidelijk doel en grotere vrijheid en verantwoordelijkheid.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u="sng">
                <a:latin typeface="Century Gothic"/>
                <a:ea typeface="Century Gothic"/>
                <a:cs typeface="Century Gothic"/>
                <a:sym typeface="Century Gothic"/>
              </a:rPr>
              <a:t>Cross functionele samenwerking</a:t>
            </a:r>
            <a:endParaRPr u="sng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>
                <a:latin typeface="Century Gothic"/>
                <a:ea typeface="Century Gothic"/>
                <a:cs typeface="Century Gothic"/>
                <a:sym typeface="Century Gothic"/>
              </a:rPr>
              <a:t>Die kleine teams moeten vaak en veel afstemmen met alle andere kleine teams. Daarvoor is het belangrijk dat ze hetzelfde ritme volgen en dezelfde taal spreken.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u="sng">
                <a:latin typeface="Century Gothic"/>
                <a:ea typeface="Century Gothic"/>
                <a:cs typeface="Century Gothic"/>
                <a:sym typeface="Century Gothic"/>
              </a:rPr>
              <a:t>Meer autonomie voor mensen en teams</a:t>
            </a:r>
            <a:endParaRPr u="sng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>
                <a:latin typeface="Century Gothic"/>
                <a:ea typeface="Century Gothic"/>
                <a:cs typeface="Century Gothic"/>
                <a:sym typeface="Century Gothic"/>
              </a:rPr>
              <a:t>Hoe meer verbindingen er in een netwerk ontstaan hoe kleiner de ‘betweennes-macht’ van managers is. Invloed wordt dus meer verdeeld over het netwerk. Om die invloed optimaal te kunnen benutten is het belangrijk dat iedereen toegang heeft tot de relevante informatie.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u="sng">
                <a:latin typeface="Century Gothic"/>
                <a:ea typeface="Century Gothic"/>
                <a:cs typeface="Century Gothic"/>
                <a:sym typeface="Century Gothic"/>
              </a:rPr>
              <a:t>Externe connectiviteit</a:t>
            </a:r>
            <a:endParaRPr u="sng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>
                <a:latin typeface="Century Gothic"/>
                <a:ea typeface="Century Gothic"/>
                <a:cs typeface="Century Gothic"/>
                <a:sym typeface="Century Gothic"/>
              </a:rPr>
              <a:t>Een netwerkorganisatie is onderdeel van een netwerk van netwerkorganisaties. Extra manier om turbulentie en variatie op te vangen. 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g3125dc0f10a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138c1d0a92_0_1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g3138c1d0a92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125dc0f10a_0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g3125dc0f10a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138c1d0a92_0_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g3138c1d0a92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138c1d0a92_0_1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aanvullen welke vormen er nog meer zijn</a:t>
            </a:r>
            <a:endParaRPr/>
          </a:p>
        </p:txBody>
      </p:sp>
      <p:sp>
        <p:nvSpPr>
          <p:cNvPr id="485" name="Google Shape;485;g3138c1d0a92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138c1d0a92_0_7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g3138c1d0a92_0_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0" name="Google Shape;50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9" name="Google Shape;51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40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">
  <p:cSld name="Titel">
    <p:bg>
      <p:bgPr>
        <a:solidFill>
          <a:schemeClr val="dk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9"/>
          <p:cNvSpPr/>
          <p:nvPr/>
        </p:nvSpPr>
        <p:spPr>
          <a:xfrm rot="-600000">
            <a:off x="1937117" y="3931190"/>
            <a:ext cx="11421220" cy="3948440"/>
          </a:xfrm>
          <a:prstGeom prst="roundRect">
            <a:avLst>
              <a:gd name="adj" fmla="val 966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Google Shape;14;p19"/>
          <p:cNvSpPr/>
          <p:nvPr/>
        </p:nvSpPr>
        <p:spPr>
          <a:xfrm rot="-600000">
            <a:off x="-834646" y="4395858"/>
            <a:ext cx="4356933" cy="2989662"/>
          </a:xfrm>
          <a:prstGeom prst="roundRect">
            <a:avLst>
              <a:gd name="adj" fmla="val 10913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15;p19"/>
          <p:cNvSpPr txBox="1">
            <a:spLocks noGrp="1"/>
          </p:cNvSpPr>
          <p:nvPr>
            <p:ph type="title"/>
          </p:nvPr>
        </p:nvSpPr>
        <p:spPr>
          <a:xfrm>
            <a:off x="831852" y="1293145"/>
            <a:ext cx="10520362" cy="1152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entury Gothic"/>
              <a:buNone/>
              <a:defRPr sz="5400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200" y="4876800"/>
            <a:ext cx="2845252" cy="1362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7966" y="4876800"/>
            <a:ext cx="2974064" cy="75826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9"/>
          <p:cNvSpPr txBox="1">
            <a:spLocks noGrp="1"/>
          </p:cNvSpPr>
          <p:nvPr>
            <p:ph type="body" idx="1"/>
          </p:nvPr>
        </p:nvSpPr>
        <p:spPr>
          <a:xfrm>
            <a:off x="838201" y="2969545"/>
            <a:ext cx="5833829" cy="230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body" idx="2"/>
          </p:nvPr>
        </p:nvSpPr>
        <p:spPr>
          <a:xfrm>
            <a:off x="831851" y="3271170"/>
            <a:ext cx="5833829" cy="230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151">
          <p15:clr>
            <a:srgbClr val="FBAE40"/>
          </p15:clr>
        </p15:guide>
        <p15:guide id="2" pos="52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cht Dubbel">
  <p:cSld name="Licht Dubbel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8"/>
          <p:cNvSpPr/>
          <p:nvPr/>
        </p:nvSpPr>
        <p:spPr>
          <a:xfrm rot="-288502">
            <a:off x="-912945" y="-926512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" name="Google Shape;74;p28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 b="1" i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8"/>
          <p:cNvSpPr txBox="1">
            <a:spLocks noGrp="1"/>
          </p:cNvSpPr>
          <p:nvPr>
            <p:ph type="body" idx="1"/>
          </p:nvPr>
        </p:nvSpPr>
        <p:spPr>
          <a:xfrm>
            <a:off x="842022" y="2088000"/>
            <a:ext cx="4860000" cy="418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211E5B"/>
              </a:buClr>
              <a:buSzPts val="2200"/>
              <a:buNone/>
              <a:defRPr sz="22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800"/>
              <a:buChar char="•"/>
              <a:defRPr sz="18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600"/>
              <a:buChar char="•"/>
              <a:defRPr sz="16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175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400"/>
              <a:buChar char="•"/>
              <a:defRPr sz="14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04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200"/>
              <a:buChar char="•"/>
              <a:defRPr sz="120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body" idx="2"/>
          </p:nvPr>
        </p:nvSpPr>
        <p:spPr>
          <a:xfrm>
            <a:off x="839788" y="1015719"/>
            <a:ext cx="10512425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body" idx="3"/>
          </p:nvPr>
        </p:nvSpPr>
        <p:spPr>
          <a:xfrm>
            <a:off x="6510300" y="2088000"/>
            <a:ext cx="4860000" cy="418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211E5B"/>
              </a:buClr>
              <a:buSzPts val="2200"/>
              <a:buNone/>
              <a:defRPr sz="22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800"/>
              <a:buChar char="•"/>
              <a:defRPr sz="18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600"/>
              <a:buChar char="•"/>
              <a:defRPr sz="16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175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400"/>
              <a:buChar char="•"/>
              <a:defRPr sz="14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04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200"/>
              <a:buChar char="•"/>
              <a:defRPr sz="120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8" name="Google Shape;78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26108" y="6082539"/>
            <a:ext cx="1052210" cy="5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cht Dubbel Speciaal">
  <p:cSld name="Licht Dubbel Speciaal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/>
          <p:nvPr/>
        </p:nvSpPr>
        <p:spPr>
          <a:xfrm>
            <a:off x="6103159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" name="Google Shape;81;p29"/>
          <p:cNvSpPr/>
          <p:nvPr/>
        </p:nvSpPr>
        <p:spPr>
          <a:xfrm rot="-288502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" name="Google Shape;82;p29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 b="1" i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body" idx="1"/>
          </p:nvPr>
        </p:nvSpPr>
        <p:spPr>
          <a:xfrm>
            <a:off x="839788" y="1006292"/>
            <a:ext cx="10512425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4" name="Google Shape;84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26108" y="6082539"/>
            <a:ext cx="1052210" cy="5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9"/>
          <p:cNvSpPr txBox="1">
            <a:spLocks noGrp="1"/>
          </p:cNvSpPr>
          <p:nvPr>
            <p:ph type="body" idx="2"/>
          </p:nvPr>
        </p:nvSpPr>
        <p:spPr>
          <a:xfrm>
            <a:off x="6504342" y="2088000"/>
            <a:ext cx="4860000" cy="418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211E5B"/>
              </a:buClr>
              <a:buSzPts val="2200"/>
              <a:buNone/>
              <a:defRPr sz="22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800"/>
              <a:buChar char="•"/>
              <a:defRPr sz="18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600"/>
              <a:buChar char="•"/>
              <a:defRPr sz="16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175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400"/>
              <a:buChar char="•"/>
              <a:defRPr sz="14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04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200"/>
              <a:buChar char="•"/>
              <a:defRPr sz="120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body" idx="3"/>
          </p:nvPr>
        </p:nvSpPr>
        <p:spPr>
          <a:xfrm>
            <a:off x="842022" y="2088000"/>
            <a:ext cx="4860000" cy="418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211E5B"/>
              </a:buClr>
              <a:buSzPts val="2200"/>
              <a:buNone/>
              <a:defRPr sz="22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800"/>
              <a:buChar char="•"/>
              <a:defRPr sz="18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600"/>
              <a:buChar char="•"/>
              <a:defRPr sz="16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175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400"/>
              <a:buChar char="•"/>
              <a:defRPr sz="14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04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200"/>
              <a:buChar char="•"/>
              <a:defRPr sz="120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nker Leeg">
  <p:cSld name="Donker Leeg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0"/>
          <p:cNvSpPr/>
          <p:nvPr/>
        </p:nvSpPr>
        <p:spPr>
          <a:xfrm rot="-288502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" name="Google Shape;89;p30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sz="4000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0"/>
          <p:cNvSpPr txBox="1">
            <a:spLocks noGrp="1"/>
          </p:cNvSpPr>
          <p:nvPr>
            <p:ph type="body" idx="1"/>
          </p:nvPr>
        </p:nvSpPr>
        <p:spPr>
          <a:xfrm>
            <a:off x="839788" y="1015200"/>
            <a:ext cx="10512425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1" name="Google Shape;91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26108" y="6082539"/>
            <a:ext cx="1052210" cy="5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nker Dubbel">
  <p:cSld name="Donker Dubbel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1"/>
          <p:cNvSpPr/>
          <p:nvPr/>
        </p:nvSpPr>
        <p:spPr>
          <a:xfrm rot="-288502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" name="Google Shape;94;p31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sz="4000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1"/>
          <p:cNvSpPr txBox="1">
            <a:spLocks noGrp="1"/>
          </p:cNvSpPr>
          <p:nvPr>
            <p:ph type="body" idx="1"/>
          </p:nvPr>
        </p:nvSpPr>
        <p:spPr>
          <a:xfrm>
            <a:off x="842022" y="2088000"/>
            <a:ext cx="4860000" cy="418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211E5B"/>
              </a:buClr>
              <a:buSzPts val="2200"/>
              <a:buNone/>
              <a:defRPr sz="22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800"/>
              <a:buChar char="•"/>
              <a:defRPr sz="18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600"/>
              <a:buChar char="•"/>
              <a:defRPr sz="16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175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400"/>
              <a:buChar char="•"/>
              <a:defRPr sz="14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04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200"/>
              <a:buChar char="•"/>
              <a:defRPr sz="120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31"/>
          <p:cNvSpPr txBox="1">
            <a:spLocks noGrp="1"/>
          </p:cNvSpPr>
          <p:nvPr>
            <p:ph type="body" idx="2"/>
          </p:nvPr>
        </p:nvSpPr>
        <p:spPr>
          <a:xfrm>
            <a:off x="839788" y="1015719"/>
            <a:ext cx="10512425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31"/>
          <p:cNvSpPr txBox="1">
            <a:spLocks noGrp="1"/>
          </p:cNvSpPr>
          <p:nvPr>
            <p:ph type="body" idx="3"/>
          </p:nvPr>
        </p:nvSpPr>
        <p:spPr>
          <a:xfrm>
            <a:off x="6510300" y="2088000"/>
            <a:ext cx="4860000" cy="418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211E5B"/>
              </a:buClr>
              <a:buSzPts val="2200"/>
              <a:buNone/>
              <a:defRPr sz="22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800"/>
              <a:buChar char="•"/>
              <a:defRPr sz="18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600"/>
              <a:buChar char="•"/>
              <a:defRPr sz="16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175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400"/>
              <a:buChar char="•"/>
              <a:defRPr sz="14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04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200"/>
              <a:buChar char="•"/>
              <a:defRPr sz="120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8" name="Google Shape;98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26108" y="6082539"/>
            <a:ext cx="1052210" cy="5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nker Dubbel Speciaal">
  <p:cSld name="Donker Dubbel Speciaal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/>
          <p:nvPr/>
        </p:nvSpPr>
        <p:spPr>
          <a:xfrm>
            <a:off x="6103159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" name="Google Shape;101;p32"/>
          <p:cNvSpPr/>
          <p:nvPr/>
        </p:nvSpPr>
        <p:spPr>
          <a:xfrm rot="-288502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102;p32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sz="4000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2"/>
          <p:cNvSpPr txBox="1">
            <a:spLocks noGrp="1"/>
          </p:cNvSpPr>
          <p:nvPr>
            <p:ph type="body" idx="1"/>
          </p:nvPr>
        </p:nvSpPr>
        <p:spPr>
          <a:xfrm>
            <a:off x="6504342" y="2088000"/>
            <a:ext cx="4860000" cy="418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211E5B"/>
              </a:buClr>
              <a:buSzPts val="2200"/>
              <a:buNone/>
              <a:defRPr sz="22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800"/>
              <a:buChar char="•"/>
              <a:defRPr sz="180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600"/>
              <a:buChar char="•"/>
              <a:defRPr sz="160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175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400"/>
              <a:buChar char="•"/>
              <a:defRPr sz="140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04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200"/>
              <a:buChar char="•"/>
              <a:defRPr sz="120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32"/>
          <p:cNvSpPr txBox="1">
            <a:spLocks noGrp="1"/>
          </p:cNvSpPr>
          <p:nvPr>
            <p:ph type="body" idx="2"/>
          </p:nvPr>
        </p:nvSpPr>
        <p:spPr>
          <a:xfrm>
            <a:off x="842022" y="2088000"/>
            <a:ext cx="4860000" cy="418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211E5B"/>
              </a:buClr>
              <a:buSzPts val="2200"/>
              <a:buNone/>
              <a:defRPr sz="22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800"/>
              <a:buChar char="•"/>
              <a:defRPr sz="18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600"/>
              <a:buChar char="•"/>
              <a:defRPr sz="16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175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400"/>
              <a:buChar char="•"/>
              <a:defRPr sz="14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04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200"/>
              <a:buChar char="•"/>
              <a:defRPr sz="120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32"/>
          <p:cNvSpPr txBox="1">
            <a:spLocks noGrp="1"/>
          </p:cNvSpPr>
          <p:nvPr>
            <p:ph type="body" idx="3"/>
          </p:nvPr>
        </p:nvSpPr>
        <p:spPr>
          <a:xfrm>
            <a:off x="839788" y="1015719"/>
            <a:ext cx="10512425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6" name="Google Shape;106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26108" y="6082539"/>
            <a:ext cx="1052210" cy="5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ofdstuk Rood">
  <p:cSld name="Hoofdstuk Rood">
    <p:bg>
      <p:bgPr>
        <a:solidFill>
          <a:schemeClr val="dk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3"/>
          <p:cNvSpPr/>
          <p:nvPr/>
        </p:nvSpPr>
        <p:spPr>
          <a:xfrm rot="-288502">
            <a:off x="-907267" y="-589010"/>
            <a:ext cx="11223467" cy="5893458"/>
          </a:xfrm>
          <a:prstGeom prst="roundRect">
            <a:avLst>
              <a:gd name="adj" fmla="val 645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" name="Google Shape;109;p33"/>
          <p:cNvSpPr txBox="1">
            <a:spLocks noGrp="1"/>
          </p:cNvSpPr>
          <p:nvPr>
            <p:ph type="title"/>
          </p:nvPr>
        </p:nvSpPr>
        <p:spPr>
          <a:xfrm>
            <a:off x="838200" y="2026656"/>
            <a:ext cx="673496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sz="4000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3"/>
          <p:cNvSpPr txBox="1">
            <a:spLocks noGrp="1"/>
          </p:cNvSpPr>
          <p:nvPr>
            <p:ph type="body" idx="1"/>
          </p:nvPr>
        </p:nvSpPr>
        <p:spPr>
          <a:xfrm>
            <a:off x="839788" y="2709000"/>
            <a:ext cx="6731444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1" name="Google Shape;111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26108" y="6082539"/>
            <a:ext cx="1052210" cy="5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odstuk Groen">
  <p:cSld name="Hoodstuk Groen">
    <p:bg>
      <p:bgPr>
        <a:solidFill>
          <a:schemeClr val="dk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4"/>
          <p:cNvSpPr/>
          <p:nvPr/>
        </p:nvSpPr>
        <p:spPr>
          <a:xfrm rot="-288502">
            <a:off x="-907267" y="-589010"/>
            <a:ext cx="11223467" cy="5893458"/>
          </a:xfrm>
          <a:prstGeom prst="roundRect">
            <a:avLst>
              <a:gd name="adj" fmla="val 645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" name="Google Shape;114;p34"/>
          <p:cNvSpPr txBox="1">
            <a:spLocks noGrp="1"/>
          </p:cNvSpPr>
          <p:nvPr>
            <p:ph type="title"/>
          </p:nvPr>
        </p:nvSpPr>
        <p:spPr>
          <a:xfrm>
            <a:off x="838200" y="2026656"/>
            <a:ext cx="673496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 b="1" i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4"/>
          <p:cNvSpPr txBox="1">
            <a:spLocks noGrp="1"/>
          </p:cNvSpPr>
          <p:nvPr>
            <p:ph type="body" idx="1"/>
          </p:nvPr>
        </p:nvSpPr>
        <p:spPr>
          <a:xfrm>
            <a:off x="839788" y="2709000"/>
            <a:ext cx="6731444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6" name="Google Shape;116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26108" y="6082539"/>
            <a:ext cx="1052210" cy="5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ofstul Blauw">
  <p:cSld name="Hoofstul Blauw">
    <p:bg>
      <p:bgPr>
        <a:solidFill>
          <a:schemeClr val="dk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5"/>
          <p:cNvSpPr/>
          <p:nvPr/>
        </p:nvSpPr>
        <p:spPr>
          <a:xfrm rot="-288502">
            <a:off x="-907267" y="-589010"/>
            <a:ext cx="11223467" cy="5893458"/>
          </a:xfrm>
          <a:prstGeom prst="roundRect">
            <a:avLst>
              <a:gd name="adj" fmla="val 6458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9" name="Google Shape;119;p35"/>
          <p:cNvSpPr txBox="1">
            <a:spLocks noGrp="1"/>
          </p:cNvSpPr>
          <p:nvPr>
            <p:ph type="title"/>
          </p:nvPr>
        </p:nvSpPr>
        <p:spPr>
          <a:xfrm>
            <a:off x="838200" y="2026656"/>
            <a:ext cx="673496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sz="4000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5"/>
          <p:cNvSpPr txBox="1">
            <a:spLocks noGrp="1"/>
          </p:cNvSpPr>
          <p:nvPr>
            <p:ph type="body" idx="1"/>
          </p:nvPr>
        </p:nvSpPr>
        <p:spPr>
          <a:xfrm>
            <a:off x="839788" y="2709000"/>
            <a:ext cx="6731444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1" name="Google Shape;121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26108" y="6082539"/>
            <a:ext cx="1052210" cy="5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 Speciaal Dubbel">
  <p:cSld name="Dia Speciaal Dubbel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6"/>
          <p:cNvSpPr/>
          <p:nvPr/>
        </p:nvSpPr>
        <p:spPr>
          <a:xfrm>
            <a:off x="0" y="1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4" name="Google Shape;124;p36"/>
          <p:cNvSpPr/>
          <p:nvPr/>
        </p:nvSpPr>
        <p:spPr>
          <a:xfrm rot="-288502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" name="Google Shape;125;p36"/>
          <p:cNvSpPr txBox="1">
            <a:spLocks noGrp="1"/>
          </p:cNvSpPr>
          <p:nvPr>
            <p:ph type="title"/>
          </p:nvPr>
        </p:nvSpPr>
        <p:spPr>
          <a:xfrm>
            <a:off x="838200" y="334800"/>
            <a:ext cx="1051401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sz="4000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6"/>
          <p:cNvSpPr txBox="1">
            <a:spLocks noGrp="1"/>
          </p:cNvSpPr>
          <p:nvPr>
            <p:ph type="body" idx="1"/>
          </p:nvPr>
        </p:nvSpPr>
        <p:spPr>
          <a:xfrm>
            <a:off x="839788" y="1015719"/>
            <a:ext cx="10512425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7" name="Google Shape;127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26108" y="6082539"/>
            <a:ext cx="1052210" cy="5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36"/>
          <p:cNvSpPr txBox="1">
            <a:spLocks noGrp="1"/>
          </p:cNvSpPr>
          <p:nvPr>
            <p:ph type="body" idx="2"/>
          </p:nvPr>
        </p:nvSpPr>
        <p:spPr>
          <a:xfrm>
            <a:off x="6504342" y="2088000"/>
            <a:ext cx="4860000" cy="4153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211E5B"/>
              </a:buClr>
              <a:buSzPts val="2200"/>
              <a:buNone/>
              <a:defRPr sz="22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800"/>
              <a:buChar char="•"/>
              <a:defRPr sz="18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600"/>
              <a:buChar char="•"/>
              <a:defRPr sz="16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175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400"/>
              <a:buChar char="•"/>
              <a:defRPr sz="14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04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200"/>
              <a:buChar char="•"/>
              <a:defRPr sz="120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36"/>
          <p:cNvSpPr txBox="1">
            <a:spLocks noGrp="1"/>
          </p:cNvSpPr>
          <p:nvPr>
            <p:ph type="body" idx="3"/>
          </p:nvPr>
        </p:nvSpPr>
        <p:spPr>
          <a:xfrm>
            <a:off x="842022" y="2088000"/>
            <a:ext cx="4860000" cy="4153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211E5B"/>
              </a:buClr>
              <a:buSzPts val="2200"/>
              <a:buNone/>
              <a:defRPr sz="22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800"/>
              <a:buChar char="•"/>
              <a:defRPr sz="18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600"/>
              <a:buChar char="•"/>
              <a:defRPr sz="16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175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400"/>
              <a:buChar char="•"/>
              <a:defRPr sz="14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04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200"/>
              <a:buChar char="•"/>
              <a:defRPr sz="120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eeld 2">
  <p:cSld name="1_Beeld 2">
    <p:bg>
      <p:bgPr>
        <a:solidFill>
          <a:schemeClr val="dk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37"/>
          <p:cNvGrpSpPr/>
          <p:nvPr/>
        </p:nvGrpSpPr>
        <p:grpSpPr>
          <a:xfrm>
            <a:off x="6023425" y="4633472"/>
            <a:ext cx="6815393" cy="3096965"/>
            <a:chOff x="165332" y="2778464"/>
            <a:chExt cx="9857215" cy="4479190"/>
          </a:xfrm>
        </p:grpSpPr>
        <p:sp>
          <p:nvSpPr>
            <p:cNvPr id="132" name="Google Shape;132;p37"/>
            <p:cNvSpPr/>
            <p:nvPr/>
          </p:nvSpPr>
          <p:spPr>
            <a:xfrm rot="-600000">
              <a:off x="3150573" y="3328343"/>
              <a:ext cx="6628912" cy="3379433"/>
            </a:xfrm>
            <a:prstGeom prst="roundRect">
              <a:avLst>
                <a:gd name="adj" fmla="val 966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3" name="Google Shape;133;p37"/>
            <p:cNvSpPr/>
            <p:nvPr/>
          </p:nvSpPr>
          <p:spPr>
            <a:xfrm rot="-600000">
              <a:off x="391811" y="3372600"/>
              <a:ext cx="4356933" cy="2989662"/>
            </a:xfrm>
            <a:prstGeom prst="roundRect">
              <a:avLst>
                <a:gd name="adj" fmla="val 1418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34" name="Google Shape;134;p3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064657" y="3853542"/>
              <a:ext cx="2845252" cy="1362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Google Shape;135;p3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39711" y="3863476"/>
              <a:ext cx="2855618" cy="7280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6" name="Google Shape;136;p37"/>
          <p:cNvSpPr txBox="1">
            <a:spLocks noGrp="1"/>
          </p:cNvSpPr>
          <p:nvPr>
            <p:ph type="title"/>
          </p:nvPr>
        </p:nvSpPr>
        <p:spPr>
          <a:xfrm>
            <a:off x="7344000" y="683999"/>
            <a:ext cx="4015573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7"/>
          <p:cNvSpPr>
            <a:spLocks noGrp="1"/>
          </p:cNvSpPr>
          <p:nvPr>
            <p:ph type="pic" idx="2"/>
          </p:nvPr>
        </p:nvSpPr>
        <p:spPr>
          <a:xfrm>
            <a:off x="0" y="0"/>
            <a:ext cx="6973888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sopgave">
  <p:cSld name="Inhoudsopgave">
    <p:bg>
      <p:bgPr>
        <a:solidFill>
          <a:schemeClr val="dk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0"/>
          <p:cNvSpPr/>
          <p:nvPr/>
        </p:nvSpPr>
        <p:spPr>
          <a:xfrm rot="-288502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22;p20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 b="1" i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26108" y="6082539"/>
            <a:ext cx="1052210" cy="5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eeld 2">
  <p:cSld name="2_Beeld 2">
    <p:bg>
      <p:bgPr>
        <a:solidFill>
          <a:schemeClr val="dk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38"/>
          <p:cNvGrpSpPr/>
          <p:nvPr/>
        </p:nvGrpSpPr>
        <p:grpSpPr>
          <a:xfrm>
            <a:off x="6023425" y="4633472"/>
            <a:ext cx="6815393" cy="3096965"/>
            <a:chOff x="165332" y="2778464"/>
            <a:chExt cx="9857215" cy="4479190"/>
          </a:xfrm>
        </p:grpSpPr>
        <p:sp>
          <p:nvSpPr>
            <p:cNvPr id="140" name="Google Shape;140;p38"/>
            <p:cNvSpPr/>
            <p:nvPr/>
          </p:nvSpPr>
          <p:spPr>
            <a:xfrm rot="-600000">
              <a:off x="3150573" y="3328343"/>
              <a:ext cx="6628912" cy="3379433"/>
            </a:xfrm>
            <a:prstGeom prst="roundRect">
              <a:avLst>
                <a:gd name="adj" fmla="val 966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1" name="Google Shape;141;p38"/>
            <p:cNvSpPr/>
            <p:nvPr/>
          </p:nvSpPr>
          <p:spPr>
            <a:xfrm rot="-600000">
              <a:off x="391811" y="3372600"/>
              <a:ext cx="4356933" cy="2989662"/>
            </a:xfrm>
            <a:prstGeom prst="roundRect">
              <a:avLst>
                <a:gd name="adj" fmla="val 14185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42" name="Google Shape;142;p3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064657" y="3853542"/>
              <a:ext cx="2845252" cy="1362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3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39711" y="3863476"/>
              <a:ext cx="2855618" cy="7280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4" name="Google Shape;144;p38"/>
          <p:cNvSpPr txBox="1">
            <a:spLocks noGrp="1"/>
          </p:cNvSpPr>
          <p:nvPr>
            <p:ph type="title"/>
          </p:nvPr>
        </p:nvSpPr>
        <p:spPr>
          <a:xfrm>
            <a:off x="7344000" y="683999"/>
            <a:ext cx="4015573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8"/>
          <p:cNvSpPr>
            <a:spLocks noGrp="1"/>
          </p:cNvSpPr>
          <p:nvPr>
            <p:ph type="pic" idx="2"/>
          </p:nvPr>
        </p:nvSpPr>
        <p:spPr>
          <a:xfrm>
            <a:off x="0" y="0"/>
            <a:ext cx="6973888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eeld 2">
  <p:cSld name="3_Beeld 2">
    <p:bg>
      <p:bgPr>
        <a:solidFill>
          <a:schemeClr val="dk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39"/>
          <p:cNvGrpSpPr/>
          <p:nvPr/>
        </p:nvGrpSpPr>
        <p:grpSpPr>
          <a:xfrm>
            <a:off x="6023425" y="4633472"/>
            <a:ext cx="6815393" cy="3096965"/>
            <a:chOff x="165332" y="2778464"/>
            <a:chExt cx="9857215" cy="4479190"/>
          </a:xfrm>
        </p:grpSpPr>
        <p:sp>
          <p:nvSpPr>
            <p:cNvPr id="148" name="Google Shape;148;p39"/>
            <p:cNvSpPr/>
            <p:nvPr/>
          </p:nvSpPr>
          <p:spPr>
            <a:xfrm rot="-600000">
              <a:off x="3150573" y="3328343"/>
              <a:ext cx="6628912" cy="3379433"/>
            </a:xfrm>
            <a:prstGeom prst="roundRect">
              <a:avLst>
                <a:gd name="adj" fmla="val 966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9" name="Google Shape;149;p39"/>
            <p:cNvSpPr/>
            <p:nvPr/>
          </p:nvSpPr>
          <p:spPr>
            <a:xfrm rot="-600000">
              <a:off x="391811" y="3372600"/>
              <a:ext cx="4356933" cy="2989662"/>
            </a:xfrm>
            <a:prstGeom prst="roundRect">
              <a:avLst>
                <a:gd name="adj" fmla="val 14185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50" name="Google Shape;150;p3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064657" y="3853542"/>
              <a:ext cx="2845252" cy="1362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3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39711" y="3863476"/>
              <a:ext cx="2855618" cy="7280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2" name="Google Shape;152;p39"/>
          <p:cNvSpPr txBox="1">
            <a:spLocks noGrp="1"/>
          </p:cNvSpPr>
          <p:nvPr>
            <p:ph type="title"/>
          </p:nvPr>
        </p:nvSpPr>
        <p:spPr>
          <a:xfrm>
            <a:off x="7344000" y="683999"/>
            <a:ext cx="4015573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9"/>
          <p:cNvSpPr>
            <a:spLocks noGrp="1"/>
          </p:cNvSpPr>
          <p:nvPr>
            <p:ph type="pic" idx="2"/>
          </p:nvPr>
        </p:nvSpPr>
        <p:spPr>
          <a:xfrm>
            <a:off x="0" y="0"/>
            <a:ext cx="6973888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jzonder 1">
  <p:cSld name="Bijzonder 1">
    <p:bg>
      <p:bgPr>
        <a:solidFill>
          <a:schemeClr val="lt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0"/>
          <p:cNvSpPr/>
          <p:nvPr/>
        </p:nvSpPr>
        <p:spPr>
          <a:xfrm rot="-300000">
            <a:off x="-639066" y="1624366"/>
            <a:ext cx="7278735" cy="6003104"/>
          </a:xfrm>
          <a:prstGeom prst="roundRect">
            <a:avLst>
              <a:gd name="adj" fmla="val 545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6" name="Google Shape;156;p40"/>
          <p:cNvSpPr/>
          <p:nvPr/>
        </p:nvSpPr>
        <p:spPr>
          <a:xfrm rot="-300000">
            <a:off x="6034187" y="1330032"/>
            <a:ext cx="7724817" cy="6003104"/>
          </a:xfrm>
          <a:prstGeom prst="roundRect">
            <a:avLst>
              <a:gd name="adj" fmla="val 545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7" name="Google Shape;157;p40"/>
          <p:cNvSpPr txBox="1">
            <a:spLocks noGrp="1"/>
          </p:cNvSpPr>
          <p:nvPr>
            <p:ph type="title"/>
          </p:nvPr>
        </p:nvSpPr>
        <p:spPr>
          <a:xfrm>
            <a:off x="838200" y="334800"/>
            <a:ext cx="11000844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11E5B"/>
              </a:buClr>
              <a:buSzPts val="4000"/>
              <a:buFont typeface="Century Gothic"/>
              <a:buNone/>
              <a:defRPr sz="4000" b="1" i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0"/>
          <p:cNvSpPr txBox="1">
            <a:spLocks noGrp="1"/>
          </p:cNvSpPr>
          <p:nvPr>
            <p:ph type="body" idx="1"/>
          </p:nvPr>
        </p:nvSpPr>
        <p:spPr>
          <a:xfrm>
            <a:off x="6427851" y="2088000"/>
            <a:ext cx="5076000" cy="3897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211E5B"/>
              </a:buClr>
              <a:buSzPts val="2200"/>
              <a:buNone/>
              <a:defRPr sz="22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800"/>
              <a:buChar char="•"/>
              <a:defRPr sz="180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600"/>
              <a:buChar char="•"/>
              <a:defRPr sz="160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175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400"/>
              <a:buChar char="•"/>
              <a:defRPr sz="140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04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200"/>
              <a:buChar char="•"/>
              <a:defRPr sz="120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40"/>
          <p:cNvSpPr txBox="1">
            <a:spLocks noGrp="1"/>
          </p:cNvSpPr>
          <p:nvPr>
            <p:ph type="body" idx="2"/>
          </p:nvPr>
        </p:nvSpPr>
        <p:spPr>
          <a:xfrm>
            <a:off x="842021" y="2087999"/>
            <a:ext cx="5076000" cy="3897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211E5B"/>
              </a:buClr>
              <a:buSzPts val="2200"/>
              <a:buNone/>
              <a:defRPr sz="22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800"/>
              <a:buChar char="•"/>
              <a:defRPr sz="18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600"/>
              <a:buChar char="•"/>
              <a:defRPr sz="16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175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400"/>
              <a:buChar char="•"/>
              <a:defRPr sz="14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04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200"/>
              <a:buChar char="•"/>
              <a:defRPr sz="120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0" name="Google Shape;160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26108" y="6082539"/>
            <a:ext cx="1052210" cy="5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40"/>
          <p:cNvSpPr txBox="1">
            <a:spLocks noGrp="1"/>
          </p:cNvSpPr>
          <p:nvPr>
            <p:ph type="body" idx="3"/>
          </p:nvPr>
        </p:nvSpPr>
        <p:spPr>
          <a:xfrm>
            <a:off x="838200" y="1015201"/>
            <a:ext cx="1051401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jzonder 2">
  <p:cSld name="Bijzonder 2">
    <p:bg>
      <p:bgPr>
        <a:solidFill>
          <a:schemeClr val="lt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1"/>
          <p:cNvSpPr/>
          <p:nvPr/>
        </p:nvSpPr>
        <p:spPr>
          <a:xfrm rot="-288502">
            <a:off x="-912945" y="-926512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4" name="Google Shape;164;p41"/>
          <p:cNvSpPr/>
          <p:nvPr/>
        </p:nvSpPr>
        <p:spPr>
          <a:xfrm rot="-300000">
            <a:off x="6238399" y="1534243"/>
            <a:ext cx="6585581" cy="4114954"/>
          </a:xfrm>
          <a:prstGeom prst="roundRect">
            <a:avLst>
              <a:gd name="adj" fmla="val 839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5" name="Google Shape;165;p41"/>
          <p:cNvSpPr txBox="1">
            <a:spLocks noGrp="1"/>
          </p:cNvSpPr>
          <p:nvPr>
            <p:ph type="title"/>
          </p:nvPr>
        </p:nvSpPr>
        <p:spPr>
          <a:xfrm>
            <a:off x="838200" y="334800"/>
            <a:ext cx="10512425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sz="4000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41"/>
          <p:cNvSpPr txBox="1">
            <a:spLocks noGrp="1"/>
          </p:cNvSpPr>
          <p:nvPr>
            <p:ph type="body" idx="1"/>
          </p:nvPr>
        </p:nvSpPr>
        <p:spPr>
          <a:xfrm>
            <a:off x="842022" y="2340000"/>
            <a:ext cx="5141299" cy="3901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211E5B"/>
              </a:buClr>
              <a:buSzPts val="2200"/>
              <a:buNone/>
              <a:defRPr sz="22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800"/>
              <a:buChar char="•"/>
              <a:defRPr sz="18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600"/>
              <a:buChar char="•"/>
              <a:defRPr sz="16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175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400"/>
              <a:buChar char="•"/>
              <a:defRPr sz="14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04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200"/>
              <a:buChar char="•"/>
              <a:defRPr sz="120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41"/>
          <p:cNvSpPr txBox="1">
            <a:spLocks noGrp="1"/>
          </p:cNvSpPr>
          <p:nvPr>
            <p:ph type="body" idx="2"/>
          </p:nvPr>
        </p:nvSpPr>
        <p:spPr>
          <a:xfrm>
            <a:off x="7246722" y="2340000"/>
            <a:ext cx="3881721" cy="287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 b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175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04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200"/>
              <a:buChar char="•"/>
              <a:defRPr sz="120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8" name="Google Shape;168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26108" y="6082539"/>
            <a:ext cx="1052210" cy="5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41"/>
          <p:cNvSpPr txBox="1">
            <a:spLocks noGrp="1"/>
          </p:cNvSpPr>
          <p:nvPr>
            <p:ph type="body" idx="3"/>
          </p:nvPr>
        </p:nvSpPr>
        <p:spPr>
          <a:xfrm>
            <a:off x="839788" y="1015200"/>
            <a:ext cx="10512425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jzonder 3">
  <p:cSld name="Bijzonder 3">
    <p:bg>
      <p:bgPr>
        <a:solidFill>
          <a:schemeClr val="l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2"/>
          <p:cNvSpPr/>
          <p:nvPr/>
        </p:nvSpPr>
        <p:spPr>
          <a:xfrm rot="-288502">
            <a:off x="-912945" y="-926512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2" name="Google Shape;172;p42"/>
          <p:cNvSpPr txBox="1">
            <a:spLocks noGrp="1"/>
          </p:cNvSpPr>
          <p:nvPr>
            <p:ph type="title"/>
          </p:nvPr>
        </p:nvSpPr>
        <p:spPr>
          <a:xfrm>
            <a:off x="838200" y="334800"/>
            <a:ext cx="1051401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11E5B"/>
              </a:buClr>
              <a:buSzPts val="4000"/>
              <a:buFont typeface="Century Gothic"/>
              <a:buNone/>
              <a:defRPr sz="4000" b="1" i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42"/>
          <p:cNvSpPr txBox="1">
            <a:spLocks noGrp="1"/>
          </p:cNvSpPr>
          <p:nvPr>
            <p:ph type="body" idx="1"/>
          </p:nvPr>
        </p:nvSpPr>
        <p:spPr>
          <a:xfrm>
            <a:off x="842022" y="2340000"/>
            <a:ext cx="5141299" cy="386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211E5B"/>
              </a:buClr>
              <a:buSzPts val="2200"/>
              <a:buNone/>
              <a:defRPr sz="22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800"/>
              <a:buChar char="•"/>
              <a:defRPr sz="180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600"/>
              <a:buChar char="•"/>
              <a:defRPr sz="160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175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400"/>
              <a:buChar char="•"/>
              <a:defRPr sz="140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04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200"/>
              <a:buChar char="•"/>
              <a:defRPr sz="120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42"/>
          <p:cNvSpPr/>
          <p:nvPr/>
        </p:nvSpPr>
        <p:spPr>
          <a:xfrm rot="-300000">
            <a:off x="6238193" y="1529517"/>
            <a:ext cx="6694029" cy="4114954"/>
          </a:xfrm>
          <a:prstGeom prst="roundRect">
            <a:avLst>
              <a:gd name="adj" fmla="val 8391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5" name="Google Shape;175;p42"/>
          <p:cNvSpPr txBox="1">
            <a:spLocks noGrp="1"/>
          </p:cNvSpPr>
          <p:nvPr>
            <p:ph type="body" idx="2"/>
          </p:nvPr>
        </p:nvSpPr>
        <p:spPr>
          <a:xfrm>
            <a:off x="7246722" y="2340000"/>
            <a:ext cx="3881721" cy="287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211E5B"/>
              </a:buClr>
              <a:buSzPts val="2200"/>
              <a:buNone/>
              <a:defRPr sz="22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800"/>
              <a:buChar char="•"/>
              <a:defRPr sz="18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600"/>
              <a:buChar char="•"/>
              <a:defRPr sz="16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175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400"/>
              <a:buChar char="•"/>
              <a:defRPr sz="14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04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200"/>
              <a:buChar char="•"/>
              <a:defRPr sz="120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6" name="Google Shape;176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26108" y="6082539"/>
            <a:ext cx="1052210" cy="5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42"/>
          <p:cNvSpPr txBox="1">
            <a:spLocks noGrp="1"/>
          </p:cNvSpPr>
          <p:nvPr>
            <p:ph type="body" idx="3"/>
          </p:nvPr>
        </p:nvSpPr>
        <p:spPr>
          <a:xfrm>
            <a:off x="839788" y="1015719"/>
            <a:ext cx="10512425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t Leeg">
  <p:cSld name="Wit Leeg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3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11E5B"/>
              </a:buClr>
              <a:buSzPts val="4000"/>
              <a:buFont typeface="Century Gothic"/>
              <a:buNone/>
              <a:defRPr sz="4000" b="1" i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43"/>
          <p:cNvSpPr txBox="1">
            <a:spLocks noGrp="1"/>
          </p:cNvSpPr>
          <p:nvPr>
            <p:ph type="body" idx="1"/>
          </p:nvPr>
        </p:nvSpPr>
        <p:spPr>
          <a:xfrm>
            <a:off x="839788" y="1015719"/>
            <a:ext cx="10512425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1" name="Google Shape;181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26108" y="6082539"/>
            <a:ext cx="1052210" cy="5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eld Breed">
  <p:cSld name="Beeld Breed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51888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pic>
        <p:nvPicPr>
          <p:cNvPr id="184" name="Google Shape;184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26108" y="6082539"/>
            <a:ext cx="1052210" cy="5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nker Normaal">
  <p:cSld name="Donker Normaal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1"/>
          <p:cNvSpPr/>
          <p:nvPr/>
        </p:nvSpPr>
        <p:spPr>
          <a:xfrm rot="-288502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26;p21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sz="4000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body" idx="1"/>
          </p:nvPr>
        </p:nvSpPr>
        <p:spPr>
          <a:xfrm>
            <a:off x="842022" y="2088000"/>
            <a:ext cx="10510191" cy="418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211E5B"/>
              </a:buClr>
              <a:buSzPts val="2200"/>
              <a:buNone/>
              <a:defRPr sz="22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800"/>
              <a:buChar char="•"/>
              <a:defRPr sz="18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600"/>
              <a:buChar char="•"/>
              <a:defRPr sz="16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175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400"/>
              <a:buChar char="•"/>
              <a:defRPr sz="14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04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200"/>
              <a:buChar char="•"/>
              <a:defRPr sz="120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1"/>
          <p:cNvSpPr txBox="1">
            <a:spLocks noGrp="1"/>
          </p:cNvSpPr>
          <p:nvPr>
            <p:ph type="body" idx="2"/>
          </p:nvPr>
        </p:nvSpPr>
        <p:spPr>
          <a:xfrm>
            <a:off x="839788" y="1015719"/>
            <a:ext cx="10512425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" name="Google Shape;29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26108" y="6082539"/>
            <a:ext cx="1052210" cy="5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eld 2">
  <p:cSld name="Beeld 2">
    <p:bg>
      <p:bgPr>
        <a:solidFill>
          <a:schemeClr val="dk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22"/>
          <p:cNvGrpSpPr/>
          <p:nvPr/>
        </p:nvGrpSpPr>
        <p:grpSpPr>
          <a:xfrm>
            <a:off x="6023425" y="4633472"/>
            <a:ext cx="6815393" cy="3096965"/>
            <a:chOff x="165332" y="2778464"/>
            <a:chExt cx="9857215" cy="4479190"/>
          </a:xfrm>
        </p:grpSpPr>
        <p:sp>
          <p:nvSpPr>
            <p:cNvPr id="32" name="Google Shape;32;p22"/>
            <p:cNvSpPr/>
            <p:nvPr/>
          </p:nvSpPr>
          <p:spPr>
            <a:xfrm rot="-600000">
              <a:off x="3150573" y="3328343"/>
              <a:ext cx="6628912" cy="3379433"/>
            </a:xfrm>
            <a:prstGeom prst="roundRect">
              <a:avLst>
                <a:gd name="adj" fmla="val 966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" name="Google Shape;33;p22"/>
            <p:cNvSpPr/>
            <p:nvPr/>
          </p:nvSpPr>
          <p:spPr>
            <a:xfrm rot="-600000">
              <a:off x="391811" y="3372600"/>
              <a:ext cx="4356933" cy="2989662"/>
            </a:xfrm>
            <a:prstGeom prst="roundRect">
              <a:avLst>
                <a:gd name="adj" fmla="val 1418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4" name="Google Shape;34;p2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064657" y="3853542"/>
              <a:ext cx="2845252" cy="1362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35;p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39711" y="3863476"/>
              <a:ext cx="2855618" cy="7280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" name="Google Shape;36;p22"/>
          <p:cNvSpPr txBox="1">
            <a:spLocks noGrp="1"/>
          </p:cNvSpPr>
          <p:nvPr>
            <p:ph type="title"/>
          </p:nvPr>
        </p:nvSpPr>
        <p:spPr>
          <a:xfrm>
            <a:off x="7344000" y="683999"/>
            <a:ext cx="4015573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2"/>
          <p:cNvSpPr>
            <a:spLocks noGrp="1"/>
          </p:cNvSpPr>
          <p:nvPr>
            <p:ph type="pic" idx="2"/>
          </p:nvPr>
        </p:nvSpPr>
        <p:spPr>
          <a:xfrm>
            <a:off x="0" y="0"/>
            <a:ext cx="6973888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cht Leeg">
  <p:cSld name="Licht Leeg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3"/>
          <p:cNvSpPr/>
          <p:nvPr/>
        </p:nvSpPr>
        <p:spPr>
          <a:xfrm rot="-288502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40;p23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 b="1" i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body" idx="1"/>
          </p:nvPr>
        </p:nvSpPr>
        <p:spPr>
          <a:xfrm>
            <a:off x="839788" y="1015719"/>
            <a:ext cx="10512425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" name="Google Shape;42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26108" y="6082539"/>
            <a:ext cx="1052210" cy="5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 Speciaal Leeg">
  <p:cSld name="Dia Speciaal Leeg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4"/>
          <p:cNvSpPr/>
          <p:nvPr/>
        </p:nvSpPr>
        <p:spPr>
          <a:xfrm rot="-288502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" name="Google Shape;45;p24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01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sz="4000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body" idx="1"/>
          </p:nvPr>
        </p:nvSpPr>
        <p:spPr>
          <a:xfrm>
            <a:off x="839789" y="1015200"/>
            <a:ext cx="10512424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7" name="Google Shape;47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26108" y="6082539"/>
            <a:ext cx="1052210" cy="5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sluiter">
  <p:cSld name="Afsluiter">
    <p:bg>
      <p:bgPr>
        <a:solidFill>
          <a:schemeClr val="dk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5"/>
          <p:cNvSpPr/>
          <p:nvPr/>
        </p:nvSpPr>
        <p:spPr>
          <a:xfrm rot="-600000">
            <a:off x="1937117" y="3931190"/>
            <a:ext cx="11421220" cy="3948440"/>
          </a:xfrm>
          <a:prstGeom prst="roundRect">
            <a:avLst>
              <a:gd name="adj" fmla="val 966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Google Shape;50;p25"/>
          <p:cNvSpPr/>
          <p:nvPr/>
        </p:nvSpPr>
        <p:spPr>
          <a:xfrm rot="-600000">
            <a:off x="-834646" y="4395858"/>
            <a:ext cx="4356933" cy="2989662"/>
          </a:xfrm>
          <a:prstGeom prst="roundRect">
            <a:avLst>
              <a:gd name="adj" fmla="val 109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1" name="Google Shape;51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200" y="4876800"/>
            <a:ext cx="2845252" cy="1362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7966" y="4876800"/>
            <a:ext cx="2974064" cy="75826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25"/>
          <p:cNvSpPr txBox="1">
            <a:spLocks noGrp="1"/>
          </p:cNvSpPr>
          <p:nvPr>
            <p:ph type="body" idx="1"/>
          </p:nvPr>
        </p:nvSpPr>
        <p:spPr>
          <a:xfrm>
            <a:off x="3697966" y="706551"/>
            <a:ext cx="3994144" cy="230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5"/>
          <p:cNvSpPr txBox="1">
            <a:spLocks noGrp="1"/>
          </p:cNvSpPr>
          <p:nvPr>
            <p:ph type="body" idx="2"/>
          </p:nvPr>
        </p:nvSpPr>
        <p:spPr>
          <a:xfrm>
            <a:off x="3697966" y="948270"/>
            <a:ext cx="3994144" cy="230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5" name="Google Shape;55;p25"/>
          <p:cNvGrpSpPr/>
          <p:nvPr/>
        </p:nvGrpSpPr>
        <p:grpSpPr>
          <a:xfrm>
            <a:off x="838201" y="689789"/>
            <a:ext cx="3291114" cy="1966325"/>
            <a:chOff x="1819686" y="556015"/>
            <a:chExt cx="4141695" cy="2465432"/>
          </a:xfrm>
        </p:grpSpPr>
        <p:sp>
          <p:nvSpPr>
            <p:cNvPr id="56" name="Google Shape;56;p25"/>
            <p:cNvSpPr txBox="1"/>
            <p:nvPr/>
          </p:nvSpPr>
          <p:spPr>
            <a:xfrm>
              <a:off x="1819686" y="556015"/>
              <a:ext cx="4141695" cy="22159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6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Fluwelen Burgwal 58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6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Postbus 11560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6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2502 AN Den Haag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6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070 763 00 30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6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secretariaat@aeno.nl</a:t>
              </a:r>
              <a:endParaRPr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6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www.aeno.nl</a:t>
              </a:r>
              <a:endParaRPr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57" name="Google Shape;57;p25"/>
            <p:cNvCxnSpPr/>
            <p:nvPr/>
          </p:nvCxnSpPr>
          <p:spPr>
            <a:xfrm>
              <a:off x="1819686" y="3021447"/>
              <a:ext cx="1632054" cy="0"/>
            </a:xfrm>
            <a:prstGeom prst="straightConnector1">
              <a:avLst/>
            </a:prstGeom>
            <a:noFill/>
            <a:ln w="12700" cap="flat" cmpd="sng">
              <a:solidFill>
                <a:srgbClr val="42F7A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eld 1">
  <p:cSld name="Beeld 1">
    <p:bg>
      <p:bgPr>
        <a:solidFill>
          <a:schemeClr val="dk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26"/>
          <p:cNvGrpSpPr/>
          <p:nvPr/>
        </p:nvGrpSpPr>
        <p:grpSpPr>
          <a:xfrm>
            <a:off x="6023425" y="4632532"/>
            <a:ext cx="6821617" cy="3102950"/>
            <a:chOff x="165332" y="2777105"/>
            <a:chExt cx="9866216" cy="4487846"/>
          </a:xfrm>
        </p:grpSpPr>
        <p:sp>
          <p:nvSpPr>
            <p:cNvPr id="60" name="Google Shape;60;p26"/>
            <p:cNvSpPr/>
            <p:nvPr/>
          </p:nvSpPr>
          <p:spPr>
            <a:xfrm rot="-600000">
              <a:off x="3151158" y="3327607"/>
              <a:ext cx="6636744" cy="3386841"/>
            </a:xfrm>
            <a:prstGeom prst="roundRect">
              <a:avLst>
                <a:gd name="adj" fmla="val 966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1" name="Google Shape;61;p26"/>
            <p:cNvSpPr/>
            <p:nvPr/>
          </p:nvSpPr>
          <p:spPr>
            <a:xfrm rot="-600000">
              <a:off x="391811" y="3372600"/>
              <a:ext cx="4356933" cy="2989662"/>
            </a:xfrm>
            <a:prstGeom prst="roundRect">
              <a:avLst>
                <a:gd name="adj" fmla="val 14185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2" name="Google Shape;62;p2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064657" y="3853542"/>
              <a:ext cx="2845252" cy="1362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63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39711" y="3863476"/>
              <a:ext cx="2855618" cy="7280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" name="Google Shape;64;p26"/>
          <p:cNvSpPr txBox="1">
            <a:spLocks noGrp="1"/>
          </p:cNvSpPr>
          <p:nvPr>
            <p:ph type="title"/>
          </p:nvPr>
        </p:nvSpPr>
        <p:spPr>
          <a:xfrm>
            <a:off x="7344000" y="684000"/>
            <a:ext cx="4015573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6"/>
          <p:cNvSpPr>
            <a:spLocks noGrp="1"/>
          </p:cNvSpPr>
          <p:nvPr>
            <p:ph type="pic" idx="2"/>
          </p:nvPr>
        </p:nvSpPr>
        <p:spPr>
          <a:xfrm>
            <a:off x="0" y="0"/>
            <a:ext cx="6973888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cht Normaal">
  <p:cSld name="Licht Normaal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7"/>
          <p:cNvSpPr/>
          <p:nvPr/>
        </p:nvSpPr>
        <p:spPr>
          <a:xfrm rot="-288502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" name="Google Shape;68;p27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 b="1" i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7"/>
          <p:cNvSpPr txBox="1">
            <a:spLocks noGrp="1"/>
          </p:cNvSpPr>
          <p:nvPr>
            <p:ph type="body" idx="1"/>
          </p:nvPr>
        </p:nvSpPr>
        <p:spPr>
          <a:xfrm>
            <a:off x="842022" y="2232000"/>
            <a:ext cx="10510191" cy="418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211E5B"/>
              </a:buClr>
              <a:buSzPts val="2200"/>
              <a:buNone/>
              <a:defRPr sz="22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800"/>
              <a:buChar char="•"/>
              <a:defRPr sz="180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600"/>
              <a:buChar char="•"/>
              <a:defRPr sz="160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175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400"/>
              <a:buChar char="•"/>
              <a:defRPr sz="140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04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200"/>
              <a:buChar char="•"/>
              <a:defRPr sz="120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body" idx="2"/>
          </p:nvPr>
        </p:nvSpPr>
        <p:spPr>
          <a:xfrm>
            <a:off x="839788" y="1015719"/>
            <a:ext cx="10512425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1" name="Google Shape;71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26108" y="6082539"/>
            <a:ext cx="1052210" cy="5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9788" y="335446"/>
            <a:ext cx="105156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800" y="182520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210">
          <p15:clr>
            <a:srgbClr val="F26B43"/>
          </p15:clr>
        </p15:guide>
        <p15:guide id="4" pos="211">
          <p15:clr>
            <a:srgbClr val="F26B43"/>
          </p15:clr>
        </p15:guide>
        <p15:guide id="5" pos="7469">
          <p15:clr>
            <a:srgbClr val="F26B43"/>
          </p15:clr>
        </p15:guide>
        <p15:guide id="6" pos="529">
          <p15:clr>
            <a:srgbClr val="F26B43"/>
          </p15:clr>
        </p15:guide>
        <p15:guide id="7" pos="715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://www.aeno.nl/" TargetMode="External"/><Relationship Id="rId7" Type="http://schemas.openxmlformats.org/officeDocument/2006/relationships/hyperlink" Target="http://www.tinyurl.com/JDR-Nieuws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aeno.nl/nieuwsbrieven" TargetMode="External"/><Relationship Id="rId11" Type="http://schemas.openxmlformats.org/officeDocument/2006/relationships/image" Target="../media/image43.png"/><Relationship Id="rId5" Type="http://schemas.openxmlformats.org/officeDocument/2006/relationships/hyperlink" Target="https://www.aeno.nl/agenda" TargetMode="External"/><Relationship Id="rId10" Type="http://schemas.openxmlformats.org/officeDocument/2006/relationships/image" Target="../media/image42.png"/><Relationship Id="rId4" Type="http://schemas.openxmlformats.org/officeDocument/2006/relationships/hyperlink" Target="http://www.aeno.nl/communities" TargetMode="External"/><Relationship Id="rId9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debra.verduin@aeno.nl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loes@qultify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"/>
          <p:cNvSpPr txBox="1">
            <a:spLocks noGrp="1"/>
          </p:cNvSpPr>
          <p:nvPr>
            <p:ph type="ctrTitle" idx="4294967295"/>
          </p:nvPr>
        </p:nvSpPr>
        <p:spPr>
          <a:xfrm>
            <a:off x="792700" y="248556"/>
            <a:ext cx="10606500" cy="25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Sociale Netwerk Analyse </a:t>
            </a:r>
            <a:endParaRPr sz="4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nl-NL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voor HR professionals</a:t>
            </a:r>
            <a:br>
              <a:rPr lang="nl-NL" sz="5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nl-NL" sz="3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Informele organisatie inzetten voor aanpak werkdruk en bevorderen bevlogenheid</a:t>
            </a:r>
            <a:endParaRPr sz="3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"/>
          <p:cNvSpPr txBox="1">
            <a:spLocks noGrp="1"/>
          </p:cNvSpPr>
          <p:nvPr>
            <p:ph type="body" idx="1"/>
          </p:nvPr>
        </p:nvSpPr>
        <p:spPr>
          <a:xfrm>
            <a:off x="838201" y="2969545"/>
            <a:ext cx="5833829" cy="230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nl-NL"/>
              <a:t>Loes de Boer en Donald Meulensteen</a:t>
            </a:r>
            <a:endParaRPr/>
          </a:p>
        </p:txBody>
      </p:sp>
      <p:sp>
        <p:nvSpPr>
          <p:cNvPr id="192" name="Google Shape;192;p1"/>
          <p:cNvSpPr txBox="1">
            <a:spLocks noGrp="1"/>
          </p:cNvSpPr>
          <p:nvPr>
            <p:ph type="body" idx="2"/>
          </p:nvPr>
        </p:nvSpPr>
        <p:spPr>
          <a:xfrm>
            <a:off x="831851" y="3271170"/>
            <a:ext cx="5833829" cy="230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nl-NL"/>
              <a:t>11 november 2024 </a:t>
            </a:r>
            <a:endParaRPr/>
          </a:p>
        </p:txBody>
      </p:sp>
      <p:sp>
        <p:nvSpPr>
          <p:cNvPr id="193" name="Google Shape;193;p1"/>
          <p:cNvSpPr txBox="1"/>
          <p:nvPr/>
        </p:nvSpPr>
        <p:spPr>
          <a:xfrm>
            <a:off x="4974336" y="881481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138c1d0a92_0_0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1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nl-NL"/>
              <a:t>Werkdruk</a:t>
            </a:r>
            <a:endParaRPr/>
          </a:p>
        </p:txBody>
      </p:sp>
      <p:pic>
        <p:nvPicPr>
          <p:cNvPr id="252" name="Google Shape;252;g3138c1d0a9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650" y="2160550"/>
            <a:ext cx="118872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g3138c1d0a92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141750"/>
            <a:ext cx="11887200" cy="1818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01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nl-NL"/>
              <a:t>Werkdruk</a:t>
            </a:r>
            <a:endParaRPr/>
          </a:p>
        </p:txBody>
      </p:sp>
      <p:pic>
        <p:nvPicPr>
          <p:cNvPr id="259" name="Google Shape;25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600" y="2222125"/>
            <a:ext cx="5177549" cy="434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6325" y="2282749"/>
            <a:ext cx="5035175" cy="422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9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1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</a:pPr>
            <a:r>
              <a:rPr lang="nl-NL"/>
              <a:t>Draagvlak creëren</a:t>
            </a:r>
            <a:endParaRPr/>
          </a:p>
        </p:txBody>
      </p:sp>
      <p:sp>
        <p:nvSpPr>
          <p:cNvPr id="267" name="Google Shape;267;p9"/>
          <p:cNvSpPr txBox="1">
            <a:spLocks noGrp="1"/>
          </p:cNvSpPr>
          <p:nvPr>
            <p:ph type="body" idx="1"/>
          </p:nvPr>
        </p:nvSpPr>
        <p:spPr>
          <a:xfrm>
            <a:off x="839788" y="1015719"/>
            <a:ext cx="105123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nl-NL"/>
              <a:t>Webinar 2</a:t>
            </a:r>
            <a:endParaRPr/>
          </a:p>
        </p:txBody>
      </p:sp>
      <p:pic>
        <p:nvPicPr>
          <p:cNvPr id="268" name="Google Shape;26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88119"/>
            <a:ext cx="11887199" cy="3520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0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</a:pPr>
            <a:r>
              <a:rPr lang="nl-NL"/>
              <a:t>Draagvlak creëren</a:t>
            </a:r>
            <a:endParaRPr/>
          </a:p>
        </p:txBody>
      </p:sp>
      <p:sp>
        <p:nvSpPr>
          <p:cNvPr id="275" name="Google Shape;275;p10"/>
          <p:cNvSpPr txBox="1">
            <a:spLocks noGrp="1"/>
          </p:cNvSpPr>
          <p:nvPr>
            <p:ph type="body" idx="1"/>
          </p:nvPr>
        </p:nvSpPr>
        <p:spPr>
          <a:xfrm>
            <a:off x="839788" y="1015719"/>
            <a:ext cx="10512425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nl-NL"/>
              <a:t>Webinar 2</a:t>
            </a:r>
            <a:endParaRPr/>
          </a:p>
        </p:txBody>
      </p:sp>
      <p:pic>
        <p:nvPicPr>
          <p:cNvPr id="276" name="Google Shape;276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875" y="2357419"/>
            <a:ext cx="11887199" cy="2710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138c1d0a92_0_720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1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</a:pPr>
            <a:r>
              <a:rPr lang="nl-NL"/>
              <a:t>Terugblik</a:t>
            </a:r>
            <a:endParaRPr/>
          </a:p>
        </p:txBody>
      </p:sp>
      <p:sp>
        <p:nvSpPr>
          <p:cNvPr id="283" name="Google Shape;283;g3138c1d0a92_0_720"/>
          <p:cNvSpPr txBox="1"/>
          <p:nvPr/>
        </p:nvSpPr>
        <p:spPr>
          <a:xfrm>
            <a:off x="1791000" y="2202300"/>
            <a:ext cx="8610000" cy="24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Zijn er nog vragen over deze terugblik die echt beantwoord moeten worden voor we verder kunnen?</a:t>
            </a:r>
            <a:endParaRPr sz="30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1168f5f5ed_0_17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1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nl-NL"/>
              <a:t>Sociale Netwerk Analyse</a:t>
            </a:r>
            <a:endParaRPr/>
          </a:p>
        </p:txBody>
      </p:sp>
      <p:sp>
        <p:nvSpPr>
          <p:cNvPr id="289" name="Google Shape;289;g31168f5f5ed_0_17"/>
          <p:cNvSpPr txBox="1">
            <a:spLocks noGrp="1"/>
          </p:cNvSpPr>
          <p:nvPr>
            <p:ph type="body" idx="1"/>
          </p:nvPr>
        </p:nvSpPr>
        <p:spPr>
          <a:xfrm>
            <a:off x="839038" y="1053369"/>
            <a:ext cx="105123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None/>
            </a:pPr>
            <a:r>
              <a:rPr lang="nl-NL">
                <a:solidFill>
                  <a:schemeClr val="lt1"/>
                </a:solidFill>
              </a:rPr>
              <a:t>Intro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90" name="Google Shape;290;g31168f5f5ed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25769"/>
            <a:ext cx="7506975" cy="4779832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g31168f5f5ed_0_17"/>
          <p:cNvSpPr/>
          <p:nvPr/>
        </p:nvSpPr>
        <p:spPr>
          <a:xfrm>
            <a:off x="9061750" y="1925775"/>
            <a:ext cx="2289600" cy="1263000"/>
          </a:xfrm>
          <a:prstGeom prst="roundRect">
            <a:avLst>
              <a:gd name="adj" fmla="val 22209"/>
            </a:avLst>
          </a:prstGeom>
          <a:solidFill>
            <a:srgbClr val="FF6B31"/>
          </a:solidFill>
          <a:ln w="9525" cap="flat" cmpd="sng">
            <a:solidFill>
              <a:srgbClr val="FF6B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>
                <a:latin typeface="Century Gothic"/>
                <a:ea typeface="Century Gothic"/>
                <a:cs typeface="Century Gothic"/>
                <a:sym typeface="Century Gothic"/>
              </a:rPr>
              <a:t>Bollen</a:t>
            </a:r>
            <a:endParaRPr sz="18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>
                <a:latin typeface="Century Gothic"/>
                <a:ea typeface="Century Gothic"/>
                <a:cs typeface="Century Gothic"/>
                <a:sym typeface="Century Gothic"/>
              </a:rPr>
              <a:t>Lijnen</a:t>
            </a:r>
            <a:endParaRPr sz="18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>
                <a:latin typeface="Century Gothic"/>
                <a:ea typeface="Century Gothic"/>
                <a:cs typeface="Century Gothic"/>
                <a:sym typeface="Century Gothic"/>
              </a:rPr>
              <a:t>Clusters</a:t>
            </a:r>
            <a:endParaRPr sz="18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>
                <a:latin typeface="Century Gothic"/>
                <a:ea typeface="Century Gothic"/>
                <a:cs typeface="Century Gothic"/>
                <a:sym typeface="Century Gothic"/>
              </a:rPr>
              <a:t>Invloed</a:t>
            </a:r>
            <a:endParaRPr sz="18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138fa6b10b_0_0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1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nl-NL"/>
              <a:t>Sociale Netwerk Analyse</a:t>
            </a:r>
            <a:endParaRPr/>
          </a:p>
        </p:txBody>
      </p:sp>
      <p:sp>
        <p:nvSpPr>
          <p:cNvPr id="297" name="Google Shape;297;g3138fa6b10b_0_0"/>
          <p:cNvSpPr txBox="1">
            <a:spLocks noGrp="1"/>
          </p:cNvSpPr>
          <p:nvPr>
            <p:ph type="body" idx="1"/>
          </p:nvPr>
        </p:nvSpPr>
        <p:spPr>
          <a:xfrm>
            <a:off x="839038" y="1053369"/>
            <a:ext cx="105123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None/>
            </a:pPr>
            <a:r>
              <a:rPr lang="nl-NL">
                <a:solidFill>
                  <a:schemeClr val="lt1"/>
                </a:solidFill>
              </a:rPr>
              <a:t>Intro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8" name="Google Shape;298;g3138fa6b10b_0_0"/>
          <p:cNvSpPr/>
          <p:nvPr/>
        </p:nvSpPr>
        <p:spPr>
          <a:xfrm>
            <a:off x="9061750" y="1925775"/>
            <a:ext cx="2289600" cy="720000"/>
          </a:xfrm>
          <a:prstGeom prst="roundRect">
            <a:avLst>
              <a:gd name="adj" fmla="val 22209"/>
            </a:avLst>
          </a:prstGeom>
          <a:solidFill>
            <a:srgbClr val="FF6B31"/>
          </a:solidFill>
          <a:ln w="9525" cap="flat" cmpd="sng">
            <a:solidFill>
              <a:srgbClr val="FF6B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>
                <a:latin typeface="Century Gothic"/>
                <a:ea typeface="Century Gothic"/>
                <a:cs typeface="Century Gothic"/>
                <a:sym typeface="Century Gothic"/>
              </a:rPr>
              <a:t>Netwerkrollen</a:t>
            </a:r>
            <a:endParaRPr sz="18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9" name="Google Shape;299;g3138fa6b10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7850" y="2145450"/>
            <a:ext cx="7936307" cy="4545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113b764de5_0_11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1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nl-NL"/>
              <a:t>JDR model + SNA</a:t>
            </a:r>
            <a:endParaRPr/>
          </a:p>
        </p:txBody>
      </p:sp>
      <p:sp>
        <p:nvSpPr>
          <p:cNvPr id="305" name="Google Shape;305;g3113b764de5_0_11"/>
          <p:cNvSpPr txBox="1">
            <a:spLocks noGrp="1"/>
          </p:cNvSpPr>
          <p:nvPr>
            <p:ph type="body" idx="1"/>
          </p:nvPr>
        </p:nvSpPr>
        <p:spPr>
          <a:xfrm>
            <a:off x="839038" y="1053369"/>
            <a:ext cx="105123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None/>
            </a:pPr>
            <a:r>
              <a:rPr lang="nl-NL">
                <a:solidFill>
                  <a:schemeClr val="lt1"/>
                </a:solidFill>
              </a:rPr>
              <a:t>Verspreiden van hulpbronnen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06" name="Google Shape;306;g3113b764de5_0_11"/>
          <p:cNvSpPr/>
          <p:nvPr/>
        </p:nvSpPr>
        <p:spPr>
          <a:xfrm>
            <a:off x="5319750" y="2156900"/>
            <a:ext cx="1163400" cy="400500"/>
          </a:xfrm>
          <a:prstGeom prst="roundRect">
            <a:avLst>
              <a:gd name="adj" fmla="val 22209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ongunstig</a:t>
            </a:r>
            <a:endParaRPr sz="12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7" name="Google Shape;307;g3113b764de5_0_11"/>
          <p:cNvSpPr/>
          <p:nvPr/>
        </p:nvSpPr>
        <p:spPr>
          <a:xfrm>
            <a:off x="10187950" y="2156900"/>
            <a:ext cx="1163400" cy="400500"/>
          </a:xfrm>
          <a:prstGeom prst="roundRect">
            <a:avLst>
              <a:gd name="adj" fmla="val 22209"/>
            </a:avLst>
          </a:prstGeom>
          <a:solidFill>
            <a:srgbClr val="48D197"/>
          </a:solidFill>
          <a:ln w="9525" cap="flat" cmpd="sng">
            <a:solidFill>
              <a:srgbClr val="48D1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heel gunstig</a:t>
            </a:r>
            <a:endParaRPr sz="12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8" name="Google Shape;308;g3113b764de5_0_11"/>
          <p:cNvSpPr/>
          <p:nvPr/>
        </p:nvSpPr>
        <p:spPr>
          <a:xfrm>
            <a:off x="8970900" y="2156900"/>
            <a:ext cx="1163400" cy="400500"/>
          </a:xfrm>
          <a:prstGeom prst="roundRect">
            <a:avLst>
              <a:gd name="adj" fmla="val 22209"/>
            </a:avLst>
          </a:prstGeom>
          <a:solidFill>
            <a:srgbClr val="9FFFA3"/>
          </a:solidFill>
          <a:ln w="9525" cap="flat" cmpd="sng">
            <a:solidFill>
              <a:srgbClr val="9FFFA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b="1">
                <a:latin typeface="Century Gothic"/>
                <a:ea typeface="Century Gothic"/>
                <a:cs typeface="Century Gothic"/>
                <a:sym typeface="Century Gothic"/>
              </a:rPr>
              <a:t>gunstig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9" name="Google Shape;309;g3113b764de5_0_11"/>
          <p:cNvSpPr/>
          <p:nvPr/>
        </p:nvSpPr>
        <p:spPr>
          <a:xfrm>
            <a:off x="7753850" y="2156900"/>
            <a:ext cx="1163400" cy="400500"/>
          </a:xfrm>
          <a:prstGeom prst="roundRect">
            <a:avLst>
              <a:gd name="adj" fmla="val 22209"/>
            </a:avLst>
          </a:prstGeom>
          <a:solidFill>
            <a:srgbClr val="F8B713"/>
          </a:solidFill>
          <a:ln w="9525" cap="flat" cmpd="sng">
            <a:solidFill>
              <a:srgbClr val="F8B7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gemiddeld</a:t>
            </a:r>
            <a:endParaRPr sz="12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0" name="Google Shape;310;g3113b764de5_0_11"/>
          <p:cNvSpPr/>
          <p:nvPr/>
        </p:nvSpPr>
        <p:spPr>
          <a:xfrm>
            <a:off x="6536800" y="2156900"/>
            <a:ext cx="1163400" cy="400500"/>
          </a:xfrm>
          <a:prstGeom prst="roundRect">
            <a:avLst>
              <a:gd name="adj" fmla="val 22209"/>
            </a:avLst>
          </a:prstGeom>
          <a:solidFill>
            <a:srgbClr val="FF6B30"/>
          </a:solidFill>
          <a:ln w="9525" cap="flat" cmpd="sng">
            <a:solidFill>
              <a:srgbClr val="FF6B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ongunstig</a:t>
            </a:r>
            <a:endParaRPr sz="12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1" name="Google Shape;311;g3113b764de5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2078169"/>
            <a:ext cx="4068782" cy="4779831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g3113b764de5_0_11"/>
          <p:cNvSpPr txBox="1"/>
          <p:nvPr/>
        </p:nvSpPr>
        <p:spPr>
          <a:xfrm>
            <a:off x="6045700" y="2788175"/>
            <a:ext cx="2145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Duidelijke verantwoordelijkheden</a:t>
            </a:r>
            <a:endParaRPr sz="12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3" name="Google Shape;313;g3113b764de5_0_11"/>
          <p:cNvSpPr txBox="1"/>
          <p:nvPr/>
        </p:nvSpPr>
        <p:spPr>
          <a:xfrm>
            <a:off x="4828650" y="3429000"/>
            <a:ext cx="214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Betekenisvol werk</a:t>
            </a:r>
            <a:endParaRPr sz="12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4" name="Google Shape;314;g3113b764de5_0_11"/>
          <p:cNvSpPr txBox="1"/>
          <p:nvPr/>
        </p:nvSpPr>
        <p:spPr>
          <a:xfrm>
            <a:off x="6045700" y="3798300"/>
            <a:ext cx="214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Emoties en conflicten</a:t>
            </a:r>
            <a:endParaRPr sz="12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5" name="Google Shape;315;g3113b764de5_0_11"/>
          <p:cNvSpPr txBox="1"/>
          <p:nvPr/>
        </p:nvSpPr>
        <p:spPr>
          <a:xfrm>
            <a:off x="8479800" y="4167588"/>
            <a:ext cx="2145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Steun vanuit leidinggevenden</a:t>
            </a:r>
            <a:endParaRPr sz="12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125dc0f10a_0_81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1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nl-NL"/>
              <a:t>JDR model + SNA</a:t>
            </a:r>
            <a:endParaRPr/>
          </a:p>
        </p:txBody>
      </p:sp>
      <p:sp>
        <p:nvSpPr>
          <p:cNvPr id="321" name="Google Shape;321;g3125dc0f10a_0_81"/>
          <p:cNvSpPr txBox="1">
            <a:spLocks noGrp="1"/>
          </p:cNvSpPr>
          <p:nvPr>
            <p:ph type="body" idx="1"/>
          </p:nvPr>
        </p:nvSpPr>
        <p:spPr>
          <a:xfrm>
            <a:off x="839038" y="1053369"/>
            <a:ext cx="105123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None/>
            </a:pPr>
            <a:r>
              <a:rPr lang="nl-NL">
                <a:solidFill>
                  <a:schemeClr val="lt1"/>
                </a:solidFill>
              </a:rPr>
              <a:t>Verspreiden van hulpbronnen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22" name="Google Shape;322;g3125dc0f10a_0_81"/>
          <p:cNvSpPr/>
          <p:nvPr/>
        </p:nvSpPr>
        <p:spPr>
          <a:xfrm>
            <a:off x="5319750" y="2156900"/>
            <a:ext cx="1163400" cy="400500"/>
          </a:xfrm>
          <a:prstGeom prst="roundRect">
            <a:avLst>
              <a:gd name="adj" fmla="val 22209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ongunstig</a:t>
            </a:r>
            <a:endParaRPr sz="12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3" name="Google Shape;323;g3125dc0f10a_0_81"/>
          <p:cNvSpPr/>
          <p:nvPr/>
        </p:nvSpPr>
        <p:spPr>
          <a:xfrm>
            <a:off x="10187950" y="2156900"/>
            <a:ext cx="1163400" cy="400500"/>
          </a:xfrm>
          <a:prstGeom prst="roundRect">
            <a:avLst>
              <a:gd name="adj" fmla="val 22209"/>
            </a:avLst>
          </a:prstGeom>
          <a:solidFill>
            <a:srgbClr val="48D197"/>
          </a:solidFill>
          <a:ln w="9525" cap="flat" cmpd="sng">
            <a:solidFill>
              <a:srgbClr val="48D1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heel gunstig</a:t>
            </a:r>
            <a:endParaRPr sz="12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4" name="Google Shape;324;g3125dc0f10a_0_81"/>
          <p:cNvSpPr/>
          <p:nvPr/>
        </p:nvSpPr>
        <p:spPr>
          <a:xfrm>
            <a:off x="8970900" y="2156900"/>
            <a:ext cx="1163400" cy="400500"/>
          </a:xfrm>
          <a:prstGeom prst="roundRect">
            <a:avLst>
              <a:gd name="adj" fmla="val 22209"/>
            </a:avLst>
          </a:prstGeom>
          <a:solidFill>
            <a:srgbClr val="9FFFA3"/>
          </a:solidFill>
          <a:ln w="9525" cap="flat" cmpd="sng">
            <a:solidFill>
              <a:srgbClr val="9FFFA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b="1">
                <a:latin typeface="Century Gothic"/>
                <a:ea typeface="Century Gothic"/>
                <a:cs typeface="Century Gothic"/>
                <a:sym typeface="Century Gothic"/>
              </a:rPr>
              <a:t>gunstig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5" name="Google Shape;325;g3125dc0f10a_0_81"/>
          <p:cNvSpPr/>
          <p:nvPr/>
        </p:nvSpPr>
        <p:spPr>
          <a:xfrm>
            <a:off x="7753850" y="2156900"/>
            <a:ext cx="1163400" cy="400500"/>
          </a:xfrm>
          <a:prstGeom prst="roundRect">
            <a:avLst>
              <a:gd name="adj" fmla="val 22209"/>
            </a:avLst>
          </a:prstGeom>
          <a:solidFill>
            <a:srgbClr val="F8B713"/>
          </a:solidFill>
          <a:ln w="9525" cap="flat" cmpd="sng">
            <a:solidFill>
              <a:srgbClr val="F8B7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gemiddeld</a:t>
            </a:r>
            <a:endParaRPr sz="12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6" name="Google Shape;326;g3125dc0f10a_0_81"/>
          <p:cNvSpPr/>
          <p:nvPr/>
        </p:nvSpPr>
        <p:spPr>
          <a:xfrm>
            <a:off x="6536800" y="2156900"/>
            <a:ext cx="1163400" cy="400500"/>
          </a:xfrm>
          <a:prstGeom prst="roundRect">
            <a:avLst>
              <a:gd name="adj" fmla="val 22209"/>
            </a:avLst>
          </a:prstGeom>
          <a:solidFill>
            <a:srgbClr val="FF6B30"/>
          </a:solidFill>
          <a:ln w="9525" cap="flat" cmpd="sng">
            <a:solidFill>
              <a:srgbClr val="FF6B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ongunstig</a:t>
            </a:r>
            <a:endParaRPr sz="12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7" name="Google Shape;327;g3125dc0f10a_0_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557400"/>
            <a:ext cx="4975371" cy="3995801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g3125dc0f10a_0_81"/>
          <p:cNvSpPr txBox="1"/>
          <p:nvPr/>
        </p:nvSpPr>
        <p:spPr>
          <a:xfrm>
            <a:off x="6658450" y="2788175"/>
            <a:ext cx="920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Werkdruk</a:t>
            </a:r>
            <a:endParaRPr sz="12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9" name="Google Shape;329;g3125dc0f10a_0_81"/>
          <p:cNvSpPr txBox="1"/>
          <p:nvPr/>
        </p:nvSpPr>
        <p:spPr>
          <a:xfrm>
            <a:off x="5090700" y="3157475"/>
            <a:ext cx="162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Betekenisvol werk</a:t>
            </a:r>
            <a:endParaRPr sz="12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0" name="Google Shape;330;g3125dc0f10a_0_81"/>
          <p:cNvSpPr txBox="1"/>
          <p:nvPr/>
        </p:nvSpPr>
        <p:spPr>
          <a:xfrm>
            <a:off x="7524800" y="3526775"/>
            <a:ext cx="162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Emoties</a:t>
            </a:r>
            <a:endParaRPr sz="12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1" name="Google Shape;331;g3125dc0f10a_0_81"/>
          <p:cNvSpPr txBox="1"/>
          <p:nvPr/>
        </p:nvSpPr>
        <p:spPr>
          <a:xfrm>
            <a:off x="6191200" y="3896075"/>
            <a:ext cx="1854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Energiemanagement</a:t>
            </a:r>
            <a:endParaRPr sz="12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1168f5f5ed_0_0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1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nl-NL"/>
              <a:t>Sociale Netwerk Analyse</a:t>
            </a:r>
            <a:endParaRPr/>
          </a:p>
        </p:txBody>
      </p:sp>
      <p:sp>
        <p:nvSpPr>
          <p:cNvPr id="337" name="Google Shape;337;g31168f5f5ed_0_0"/>
          <p:cNvSpPr txBox="1">
            <a:spLocks noGrp="1"/>
          </p:cNvSpPr>
          <p:nvPr>
            <p:ph type="body" idx="1"/>
          </p:nvPr>
        </p:nvSpPr>
        <p:spPr>
          <a:xfrm>
            <a:off x="839038" y="1053369"/>
            <a:ext cx="105123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None/>
            </a:pPr>
            <a:r>
              <a:rPr lang="nl-NL">
                <a:solidFill>
                  <a:schemeClr val="lt1"/>
                </a:solidFill>
              </a:rPr>
              <a:t>Analyse van hulpbronnen en taakeisen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38" name="Google Shape;338;g31168f5f5ed_0_0" title="team_undirected_5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800" y="1979994"/>
            <a:ext cx="6448681" cy="4779833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g31168f5f5ed_0_0"/>
          <p:cNvSpPr/>
          <p:nvPr/>
        </p:nvSpPr>
        <p:spPr>
          <a:xfrm>
            <a:off x="7702200" y="1980000"/>
            <a:ext cx="3650100" cy="1178100"/>
          </a:xfrm>
          <a:prstGeom prst="roundRect">
            <a:avLst>
              <a:gd name="adj" fmla="val 22209"/>
            </a:avLst>
          </a:prstGeom>
          <a:solidFill>
            <a:srgbClr val="66666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Tijdens het samenwerken, verspreiden we (onbewust en bewust) hulpbronnen</a:t>
            </a: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125dc0f10a_0_59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1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nl-NL"/>
              <a:t>Even voorstellen</a:t>
            </a:r>
            <a:endParaRPr/>
          </a:p>
        </p:txBody>
      </p:sp>
      <p:pic>
        <p:nvPicPr>
          <p:cNvPr id="199" name="Google Shape;199;g3125dc0f10a_0_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6401" y="1974251"/>
            <a:ext cx="4114800" cy="401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3125dc0f10a_0_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7594" y="1833475"/>
            <a:ext cx="3893131" cy="401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138c1d0a92_0_14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100" cy="72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Sociale Netwerkanalyse</a:t>
            </a:r>
            <a:endParaRPr/>
          </a:p>
        </p:txBody>
      </p:sp>
      <p:sp>
        <p:nvSpPr>
          <p:cNvPr id="346" name="Google Shape;346;g3138c1d0a92_0_14"/>
          <p:cNvSpPr txBox="1">
            <a:spLocks noGrp="1"/>
          </p:cNvSpPr>
          <p:nvPr>
            <p:ph type="body" idx="2"/>
          </p:nvPr>
        </p:nvSpPr>
        <p:spPr>
          <a:xfrm>
            <a:off x="839788" y="1015719"/>
            <a:ext cx="10512300" cy="72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540"/>
              </a:spcBef>
              <a:spcAft>
                <a:spcPts val="0"/>
              </a:spcAft>
              <a:buNone/>
            </a:pPr>
            <a:r>
              <a:rPr lang="nl-NL"/>
              <a:t>Analyse: een voorbeeld uit de praktijk </a:t>
            </a:r>
            <a:endParaRPr/>
          </a:p>
        </p:txBody>
      </p:sp>
      <p:pic>
        <p:nvPicPr>
          <p:cNvPr id="347" name="Google Shape;347;g3138c1d0a92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7925" y="1570725"/>
            <a:ext cx="9704175" cy="5287276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g3138c1d0a92_0_14"/>
          <p:cNvSpPr txBox="1"/>
          <p:nvPr/>
        </p:nvSpPr>
        <p:spPr>
          <a:xfrm>
            <a:off x="6694475" y="6091975"/>
            <a:ext cx="32700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Energiemanagement</a:t>
            </a:r>
            <a:endParaRPr sz="22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138c1d0a92_0_35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100" cy="72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Sociale Netwerkanalyse</a:t>
            </a:r>
            <a:endParaRPr/>
          </a:p>
        </p:txBody>
      </p:sp>
      <p:sp>
        <p:nvSpPr>
          <p:cNvPr id="355" name="Google Shape;355;g3138c1d0a92_0_35"/>
          <p:cNvSpPr txBox="1">
            <a:spLocks noGrp="1"/>
          </p:cNvSpPr>
          <p:nvPr>
            <p:ph type="body" idx="2"/>
          </p:nvPr>
        </p:nvSpPr>
        <p:spPr>
          <a:xfrm>
            <a:off x="839788" y="1015719"/>
            <a:ext cx="10512300" cy="72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540"/>
              </a:spcBef>
              <a:spcAft>
                <a:spcPts val="0"/>
              </a:spcAft>
              <a:buNone/>
            </a:pPr>
            <a:r>
              <a:rPr lang="nl-NL"/>
              <a:t>Analyse: een voorbeeld uit de praktijk </a:t>
            </a:r>
            <a:endParaRPr/>
          </a:p>
        </p:txBody>
      </p:sp>
      <p:sp>
        <p:nvSpPr>
          <p:cNvPr id="356" name="Google Shape;356;g3138c1d0a92_0_35"/>
          <p:cNvSpPr txBox="1"/>
          <p:nvPr/>
        </p:nvSpPr>
        <p:spPr>
          <a:xfrm>
            <a:off x="6694475" y="5939575"/>
            <a:ext cx="35880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Duidelijke verantwoordelijkheden</a:t>
            </a:r>
            <a:endParaRPr sz="22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7" name="Google Shape;357;g3138c1d0a92_0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0470" y="1508650"/>
            <a:ext cx="9221631" cy="5283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138c1d0a92_0_100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100" cy="72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Sociale Netwerkanalyse</a:t>
            </a:r>
            <a:endParaRPr/>
          </a:p>
        </p:txBody>
      </p:sp>
      <p:sp>
        <p:nvSpPr>
          <p:cNvPr id="364" name="Google Shape;364;g3138c1d0a92_0_100"/>
          <p:cNvSpPr txBox="1"/>
          <p:nvPr/>
        </p:nvSpPr>
        <p:spPr>
          <a:xfrm>
            <a:off x="1791000" y="2202300"/>
            <a:ext cx="8610000" cy="24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Welke uitdaging in jouw organisatie zou misschien ook wel met behulp van Sociale Netwerk Analyse in kaart gebracht kunnen worden?</a:t>
            </a:r>
            <a:endParaRPr sz="30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138c1d0a92_0_44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1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nl-NL"/>
              <a:t>Sociale Netwerk Analyse</a:t>
            </a:r>
            <a:endParaRPr/>
          </a:p>
        </p:txBody>
      </p:sp>
      <p:sp>
        <p:nvSpPr>
          <p:cNvPr id="371" name="Google Shape;371;g3138c1d0a92_0_44"/>
          <p:cNvSpPr txBox="1">
            <a:spLocks noGrp="1"/>
          </p:cNvSpPr>
          <p:nvPr>
            <p:ph type="body" idx="1"/>
          </p:nvPr>
        </p:nvSpPr>
        <p:spPr>
          <a:xfrm>
            <a:off x="839038" y="1053369"/>
            <a:ext cx="105123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nl-NL"/>
              <a:t>Je informele organisatie</a:t>
            </a:r>
            <a:endParaRPr/>
          </a:p>
        </p:txBody>
      </p:sp>
      <p:pic>
        <p:nvPicPr>
          <p:cNvPr id="372" name="Google Shape;372;g3138c1d0a92_0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800" y="2092899"/>
            <a:ext cx="6303026" cy="46237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g3138c1d0a92_0_44"/>
          <p:cNvSpPr/>
          <p:nvPr/>
        </p:nvSpPr>
        <p:spPr>
          <a:xfrm>
            <a:off x="7295700" y="1773375"/>
            <a:ext cx="4056600" cy="1449000"/>
          </a:xfrm>
          <a:prstGeom prst="roundRect">
            <a:avLst>
              <a:gd name="adj" fmla="val 22209"/>
            </a:avLst>
          </a:prstGeom>
          <a:solidFill>
            <a:srgbClr val="66666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Sommige collega’s zijn vanwege hun directe én indirecte contacten echte ‘influencers’ binnen jouw organisatie</a:t>
            </a: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138c1d0a92_0_66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1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nl-NL"/>
              <a:t>Sociale Netwerk Analyse</a:t>
            </a:r>
            <a:endParaRPr/>
          </a:p>
        </p:txBody>
      </p:sp>
      <p:sp>
        <p:nvSpPr>
          <p:cNvPr id="380" name="Google Shape;380;g3138c1d0a92_0_66"/>
          <p:cNvSpPr txBox="1">
            <a:spLocks noGrp="1"/>
          </p:cNvSpPr>
          <p:nvPr>
            <p:ph type="body" idx="1"/>
          </p:nvPr>
        </p:nvSpPr>
        <p:spPr>
          <a:xfrm>
            <a:off x="839038" y="1053369"/>
            <a:ext cx="105123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nl-NL"/>
              <a:t>Informeel leiderschap</a:t>
            </a:r>
            <a:endParaRPr/>
          </a:p>
        </p:txBody>
      </p:sp>
      <p:pic>
        <p:nvPicPr>
          <p:cNvPr id="381" name="Google Shape;381;g3138c1d0a92_0_66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2338" y="2058425"/>
            <a:ext cx="7088088" cy="4432574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g3138c1d0a92_0_66"/>
          <p:cNvSpPr txBox="1"/>
          <p:nvPr/>
        </p:nvSpPr>
        <p:spPr>
          <a:xfrm>
            <a:off x="838200" y="2247931"/>
            <a:ext cx="2144400" cy="3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>
                <a:latin typeface="Poppins"/>
                <a:ea typeface="Poppins"/>
                <a:cs typeface="Poppins"/>
                <a:sym typeface="Poppins"/>
              </a:rPr>
              <a:t>De Top 50 van het formeel leiderschap is verbonden met ~30% van de medewerkers.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>
                <a:latin typeface="Poppins"/>
                <a:ea typeface="Poppins"/>
                <a:cs typeface="Poppins"/>
                <a:sym typeface="Poppins"/>
              </a:rPr>
              <a:t>The Top 50 van het informeel leiderschap is verbonden met      ~60% van de medewerkers. 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138c1d0a92_0_76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1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nl-NL"/>
              <a:t>Sociale Netwerk Analyse</a:t>
            </a:r>
            <a:endParaRPr/>
          </a:p>
        </p:txBody>
      </p:sp>
      <p:sp>
        <p:nvSpPr>
          <p:cNvPr id="389" name="Google Shape;389;g3138c1d0a92_0_76"/>
          <p:cNvSpPr txBox="1">
            <a:spLocks noGrp="1"/>
          </p:cNvSpPr>
          <p:nvPr>
            <p:ph type="body" idx="1"/>
          </p:nvPr>
        </p:nvSpPr>
        <p:spPr>
          <a:xfrm>
            <a:off x="839038" y="1053369"/>
            <a:ext cx="105123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nl-NL"/>
              <a:t>Inzet informeel leiderschap</a:t>
            </a:r>
            <a:endParaRPr/>
          </a:p>
        </p:txBody>
      </p:sp>
      <p:pic>
        <p:nvPicPr>
          <p:cNvPr id="390" name="Google Shape;390;g3138c1d0a92_0_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88" y="1994900"/>
            <a:ext cx="5292175" cy="4646126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g3138c1d0a92_0_76"/>
          <p:cNvSpPr/>
          <p:nvPr/>
        </p:nvSpPr>
        <p:spPr>
          <a:xfrm>
            <a:off x="7295700" y="1773375"/>
            <a:ext cx="4056600" cy="2349900"/>
          </a:xfrm>
          <a:prstGeom prst="roundRect">
            <a:avLst>
              <a:gd name="adj" fmla="val 22209"/>
            </a:avLst>
          </a:prstGeom>
          <a:solidFill>
            <a:srgbClr val="66666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Casus: Enexis</a:t>
            </a: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Community of influencers</a:t>
            </a: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 i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“Een klankbord bij problemen en een sneeuwbal bij oplossingen”</a:t>
            </a:r>
            <a:endParaRPr sz="1800" b="1" i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138c1d0a92_0_84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1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nl-NL"/>
              <a:t>Sociale Netwerk Analyse</a:t>
            </a:r>
            <a:endParaRPr/>
          </a:p>
        </p:txBody>
      </p:sp>
      <p:sp>
        <p:nvSpPr>
          <p:cNvPr id="398" name="Google Shape;398;g3138c1d0a92_0_84"/>
          <p:cNvSpPr txBox="1">
            <a:spLocks noGrp="1"/>
          </p:cNvSpPr>
          <p:nvPr>
            <p:ph type="body" idx="1"/>
          </p:nvPr>
        </p:nvSpPr>
        <p:spPr>
          <a:xfrm>
            <a:off x="839038" y="1053369"/>
            <a:ext cx="105123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nl-NL"/>
              <a:t>Inzet informeel leiderschap</a:t>
            </a:r>
            <a:endParaRPr/>
          </a:p>
        </p:txBody>
      </p:sp>
      <p:pic>
        <p:nvPicPr>
          <p:cNvPr id="399" name="Google Shape;399;g3138c1d0a92_0_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1650" y="2212250"/>
            <a:ext cx="5017602" cy="377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g3138c1d0a92_0_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2746" y="4974975"/>
            <a:ext cx="1796275" cy="87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138c1d0a92_0_92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1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nl-NL"/>
              <a:t>Sociale Netwerk Analyse</a:t>
            </a:r>
            <a:endParaRPr/>
          </a:p>
        </p:txBody>
      </p:sp>
      <p:sp>
        <p:nvSpPr>
          <p:cNvPr id="407" name="Google Shape;407;g3138c1d0a92_0_92"/>
          <p:cNvSpPr txBox="1">
            <a:spLocks noGrp="1"/>
          </p:cNvSpPr>
          <p:nvPr>
            <p:ph type="body" idx="1"/>
          </p:nvPr>
        </p:nvSpPr>
        <p:spPr>
          <a:xfrm>
            <a:off x="839038" y="1053369"/>
            <a:ext cx="105123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nl-NL"/>
              <a:t>Praktijkvoorbeeld: leren en ontwikkelen</a:t>
            </a:r>
            <a:endParaRPr/>
          </a:p>
        </p:txBody>
      </p:sp>
      <p:pic>
        <p:nvPicPr>
          <p:cNvPr id="408" name="Google Shape;408;g3138c1d0a92_0_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7394" y="2005780"/>
            <a:ext cx="7570284" cy="4676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138c1d0a92_0_109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100" cy="72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Sociale Netwerk Analyse</a:t>
            </a:r>
            <a:endParaRPr/>
          </a:p>
        </p:txBody>
      </p:sp>
      <p:pic>
        <p:nvPicPr>
          <p:cNvPr id="415" name="Google Shape;415;g3138c1d0a92_0_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6625" y="1819700"/>
            <a:ext cx="6792925" cy="4968825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g3138c1d0a92_0_109"/>
          <p:cNvSpPr txBox="1">
            <a:spLocks noGrp="1"/>
          </p:cNvSpPr>
          <p:nvPr>
            <p:ph type="body" idx="1"/>
          </p:nvPr>
        </p:nvSpPr>
        <p:spPr>
          <a:xfrm>
            <a:off x="839038" y="1053369"/>
            <a:ext cx="105123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nl-NL"/>
              <a:t>Praktijkvoorbeeld: vergroten van wendbaarheid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138c1d0a92_0_157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100" cy="72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Sociale Netwerk Analyse</a:t>
            </a:r>
            <a:endParaRPr/>
          </a:p>
        </p:txBody>
      </p:sp>
      <p:sp>
        <p:nvSpPr>
          <p:cNvPr id="423" name="Google Shape;423;g3138c1d0a92_0_157"/>
          <p:cNvSpPr txBox="1"/>
          <p:nvPr/>
        </p:nvSpPr>
        <p:spPr>
          <a:xfrm>
            <a:off x="1791000" y="2202300"/>
            <a:ext cx="8610000" cy="24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Waar zou jij je informele organisatie </a:t>
            </a:r>
            <a:endParaRPr sz="30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voor in willen zetten?</a:t>
            </a:r>
            <a:endParaRPr sz="30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4" name="Google Shape;424;g3138c1d0a92_0_157"/>
          <p:cNvSpPr txBox="1">
            <a:spLocks noGrp="1"/>
          </p:cNvSpPr>
          <p:nvPr>
            <p:ph type="body" idx="1"/>
          </p:nvPr>
        </p:nvSpPr>
        <p:spPr>
          <a:xfrm>
            <a:off x="839038" y="1053369"/>
            <a:ext cx="105123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nl-NL"/>
              <a:t>Je informele organisatie inzetten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</a:pPr>
            <a:r>
              <a:rPr lang="nl-NL"/>
              <a:t>Wat gaan we vandaag doen?</a:t>
            </a:r>
            <a:endParaRPr/>
          </a:p>
        </p:txBody>
      </p:sp>
      <p:graphicFrame>
        <p:nvGraphicFramePr>
          <p:cNvPr id="206" name="Google Shape;206;p2"/>
          <p:cNvGraphicFramePr/>
          <p:nvPr/>
        </p:nvGraphicFramePr>
        <p:xfrm>
          <a:off x="565674" y="2080448"/>
          <a:ext cx="10514025" cy="3884805"/>
        </p:xfrm>
        <a:graphic>
          <a:graphicData uri="http://schemas.openxmlformats.org/drawingml/2006/table">
            <a:tbl>
              <a:tblPr>
                <a:noFill/>
                <a:tableStyleId>{C171A90C-A2F4-406F-B9EF-3603174EB474}</a:tableStyleId>
              </a:tblPr>
              <a:tblGrid>
                <a:gridCol w="916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8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5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0" marR="900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dk2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0" marR="900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0" marR="900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dk2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0" marR="900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900">
                <a:tc>
                  <a:txBody>
                    <a:bodyPr/>
                    <a:lstStyle/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800"/>
                        <a:buFont typeface="Arial"/>
                        <a:buChar char="•"/>
                      </a:pPr>
                      <a:r>
                        <a:rPr lang="nl-NL" sz="2800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Terugblik op de eerste twee webinars</a:t>
                      </a:r>
                      <a:endParaRPr sz="2800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0" marR="900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dk2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0" marR="900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0" marR="900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dk2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0" marR="900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900">
                <a:tc>
                  <a:txBody>
                    <a:bodyPr/>
                    <a:lstStyle/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800"/>
                        <a:buFont typeface="Arial"/>
                        <a:buChar char="•"/>
                      </a:pPr>
                      <a:r>
                        <a:rPr lang="nl-NL" sz="2800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Sociale Netwerk Analyse (SNA)</a:t>
                      </a:r>
                      <a:endParaRPr sz="2800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800"/>
                        <a:buFont typeface="Arial"/>
                        <a:buChar char="•"/>
                      </a:pPr>
                      <a:r>
                        <a:rPr lang="nl-NL" sz="2800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 informele organisatie</a:t>
                      </a:r>
                      <a:endParaRPr sz="2800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0" marR="900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dk2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0" marR="900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0" marR="900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dk2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0" marR="900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1775">
                <a:tc>
                  <a:txBody>
                    <a:bodyPr/>
                    <a:lstStyle/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800"/>
                        <a:buFont typeface="Arial"/>
                        <a:buChar char="•"/>
                      </a:pPr>
                      <a:r>
                        <a:rPr lang="nl-NL" sz="2800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Organisatieontwikkeling op basis van SNA</a:t>
                      </a:r>
                      <a:endParaRPr sz="2800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0" marR="900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dk2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0" marR="900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0" marR="900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dk2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0" marR="900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endParaRPr sz="2000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0" marR="900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dk2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0" marR="900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0" marR="900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dk2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0" marR="900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endParaRPr sz="2000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0" marR="900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dk2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0" marR="900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0" marR="900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dk2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0" marR="900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2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1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nl-NL"/>
              <a:t>Organisatieontwikkeling</a:t>
            </a:r>
            <a:endParaRPr/>
          </a:p>
        </p:txBody>
      </p:sp>
      <p:sp>
        <p:nvSpPr>
          <p:cNvPr id="430" name="Google Shape;430;p12"/>
          <p:cNvSpPr txBox="1">
            <a:spLocks noGrp="1"/>
          </p:cNvSpPr>
          <p:nvPr>
            <p:ph type="body" idx="1"/>
          </p:nvPr>
        </p:nvSpPr>
        <p:spPr>
          <a:xfrm>
            <a:off x="839038" y="1053369"/>
            <a:ext cx="105123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nl-NL"/>
              <a:t>Op basis van Sociale Netwerk Analyse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31" name="Google Shape;43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7100" y="1922750"/>
            <a:ext cx="6458301" cy="5006976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12"/>
          <p:cNvSpPr/>
          <p:nvPr/>
        </p:nvSpPr>
        <p:spPr>
          <a:xfrm>
            <a:off x="6272625" y="3477775"/>
            <a:ext cx="932700" cy="903900"/>
          </a:xfrm>
          <a:prstGeom prst="ellipse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3" name="Google Shape;433;p12"/>
          <p:cNvSpPr/>
          <p:nvPr/>
        </p:nvSpPr>
        <p:spPr>
          <a:xfrm>
            <a:off x="7205200" y="3248225"/>
            <a:ext cx="201000" cy="229500"/>
          </a:xfrm>
          <a:prstGeom prst="ellipse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138c1d0a92_0_115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1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nl-NL"/>
              <a:t>Organisatieontwikkeling</a:t>
            </a:r>
            <a:endParaRPr/>
          </a:p>
        </p:txBody>
      </p:sp>
      <p:sp>
        <p:nvSpPr>
          <p:cNvPr id="439" name="Google Shape;439;g3138c1d0a92_0_115"/>
          <p:cNvSpPr txBox="1">
            <a:spLocks noGrp="1"/>
          </p:cNvSpPr>
          <p:nvPr>
            <p:ph type="body" idx="1"/>
          </p:nvPr>
        </p:nvSpPr>
        <p:spPr>
          <a:xfrm>
            <a:off x="839038" y="1053369"/>
            <a:ext cx="105123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nl-NL"/>
              <a:t>Op basis van Sociale Netwerk Analyse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40" name="Google Shape;440;g3138c1d0a92_0_115"/>
          <p:cNvSpPr/>
          <p:nvPr/>
        </p:nvSpPr>
        <p:spPr>
          <a:xfrm>
            <a:off x="838200" y="4560650"/>
            <a:ext cx="4056600" cy="1781100"/>
          </a:xfrm>
          <a:prstGeom prst="roundRect">
            <a:avLst>
              <a:gd name="adj" fmla="val 22209"/>
            </a:avLst>
          </a:prstGeom>
          <a:solidFill>
            <a:srgbClr val="FF6B31"/>
          </a:solidFill>
          <a:ln w="9525" cap="flat" cmpd="sng">
            <a:solidFill>
              <a:srgbClr val="FF6B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Organisatiestructuren</a:t>
            </a: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Digitale werkomgeving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Zelforganisatie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Processen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1" name="Google Shape;441;g3138c1d0a92_0_115"/>
          <p:cNvSpPr/>
          <p:nvPr/>
        </p:nvSpPr>
        <p:spPr>
          <a:xfrm>
            <a:off x="838200" y="2355400"/>
            <a:ext cx="3217800" cy="1781100"/>
          </a:xfrm>
          <a:prstGeom prst="roundRect">
            <a:avLst>
              <a:gd name="adj" fmla="val 22209"/>
            </a:avLst>
          </a:prstGeom>
          <a:solidFill>
            <a:srgbClr val="FFB909"/>
          </a:solidFill>
          <a:ln w="9525" cap="flat" cmpd="sng">
            <a:solidFill>
              <a:srgbClr val="FFB9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Richting</a:t>
            </a: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Duidelijke doelen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Duidelijke verantwoordelijkheden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2" name="Google Shape;442;g3138c1d0a92_0_115"/>
          <p:cNvSpPr/>
          <p:nvPr/>
        </p:nvSpPr>
        <p:spPr>
          <a:xfrm>
            <a:off x="5079475" y="4560650"/>
            <a:ext cx="3304800" cy="1781100"/>
          </a:xfrm>
          <a:prstGeom prst="roundRect">
            <a:avLst>
              <a:gd name="adj" fmla="val 22209"/>
            </a:avLst>
          </a:prstGeom>
          <a:solidFill>
            <a:srgbClr val="304AD1"/>
          </a:solidFill>
          <a:ln w="9525" cap="flat" cmpd="sng">
            <a:solidFill>
              <a:srgbClr val="304A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Persoonlijke ontwikkeling</a:t>
            </a: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Ontwikkelmogelijkheden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Proactief gedrag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Balans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3" name="Google Shape;443;g3138c1d0a92_0_115"/>
          <p:cNvSpPr/>
          <p:nvPr/>
        </p:nvSpPr>
        <p:spPr>
          <a:xfrm>
            <a:off x="4327675" y="2355400"/>
            <a:ext cx="4056600" cy="1781100"/>
          </a:xfrm>
          <a:prstGeom prst="roundRect">
            <a:avLst>
              <a:gd name="adj" fmla="val 22209"/>
            </a:avLst>
          </a:prstGeom>
          <a:solidFill>
            <a:srgbClr val="3FBD93"/>
          </a:solidFill>
          <a:ln w="9525" cap="flat" cmpd="sng">
            <a:solidFill>
              <a:srgbClr val="3FBD9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Interpersoonlijk</a:t>
            </a: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Steun vanuit collega’s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Steun vanuit leidinggevenden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Samenwerken / kennis delen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138c1d0a92_0_129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1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nl-NL"/>
              <a:t>Organisatieontwikkeling</a:t>
            </a:r>
            <a:endParaRPr/>
          </a:p>
        </p:txBody>
      </p:sp>
      <p:sp>
        <p:nvSpPr>
          <p:cNvPr id="449" name="Google Shape;449;g3138c1d0a92_0_129"/>
          <p:cNvSpPr txBox="1">
            <a:spLocks noGrp="1"/>
          </p:cNvSpPr>
          <p:nvPr>
            <p:ph type="body" idx="1"/>
          </p:nvPr>
        </p:nvSpPr>
        <p:spPr>
          <a:xfrm>
            <a:off x="839038" y="1053369"/>
            <a:ext cx="105123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nl-NL"/>
              <a:t>Op basis van Sociale Netwerk Analyse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50" name="Google Shape;450;g3138c1d0a92_0_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54369"/>
            <a:ext cx="11887201" cy="4526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125dc0f10a_0_46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1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nl-NL"/>
              <a:t>Voorbeeld interventies</a:t>
            </a:r>
            <a:endParaRPr/>
          </a:p>
        </p:txBody>
      </p:sp>
      <p:sp>
        <p:nvSpPr>
          <p:cNvPr id="456" name="Google Shape;456;g3125dc0f10a_0_46"/>
          <p:cNvSpPr txBox="1">
            <a:spLocks noGrp="1"/>
          </p:cNvSpPr>
          <p:nvPr>
            <p:ph type="body" idx="1"/>
          </p:nvPr>
        </p:nvSpPr>
        <p:spPr>
          <a:xfrm>
            <a:off x="839789" y="1015200"/>
            <a:ext cx="105123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nl-NL"/>
              <a:t>Organisatieniveau</a:t>
            </a:r>
            <a:endParaRPr/>
          </a:p>
        </p:txBody>
      </p:sp>
      <p:graphicFrame>
        <p:nvGraphicFramePr>
          <p:cNvPr id="457" name="Google Shape;457;g3125dc0f10a_0_46"/>
          <p:cNvGraphicFramePr/>
          <p:nvPr/>
        </p:nvGraphicFramePr>
        <p:xfrm>
          <a:off x="838196" y="2132428"/>
          <a:ext cx="8661000" cy="4347325"/>
        </p:xfrm>
        <a:graphic>
          <a:graphicData uri="http://schemas.openxmlformats.org/drawingml/2006/table">
            <a:tbl>
              <a:tblPr firstRow="1" bandRow="1">
                <a:noFill/>
                <a:tableStyleId>{764A6C3D-ED22-4C26-AD0D-4CEC29947B13}</a:tableStyleId>
              </a:tblPr>
              <a:tblGrid>
                <a:gridCol w="4330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0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Kenmerk</a:t>
                      </a:r>
                      <a:endParaRPr sz="2600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solidFill>
                      <a:srgbClr val="3FBD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6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Wat daarvoor nodig is</a:t>
                      </a:r>
                      <a:endParaRPr sz="2600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solidFill>
                      <a:srgbClr val="3FBD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Teams/clusters als belangrijkste focus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solidFill>
                      <a:srgbClr val="F7F7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Duidelijke missie, visie en doelen 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solidFill>
                      <a:srgbClr val="F7F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(Nog) Meer aandacht voor de samenwerking tussen teams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solidFill>
                      <a:srgbClr val="F7F7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Afstemming tussen teams en stimuleren van verbinders</a:t>
                      </a:r>
                      <a:endParaRPr sz="2200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solidFill>
                      <a:srgbClr val="F7F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Meer autonomie voor mensen en teams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solidFill>
                      <a:srgbClr val="F7F7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Transparantie, informatiedeling, technologie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solidFill>
                      <a:srgbClr val="F7F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Een open verbinding met andere organisaties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solidFill>
                      <a:srgbClr val="F7F7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Afstemming met andere organisaties en stimuleren van verbinders</a:t>
                      </a:r>
                      <a:endParaRPr sz="2200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solidFill>
                      <a:srgbClr val="F7F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138c1d0a92_0_137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1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nl-NL"/>
              <a:t>Organisatieontwikkeling</a:t>
            </a:r>
            <a:endParaRPr/>
          </a:p>
        </p:txBody>
      </p:sp>
      <p:sp>
        <p:nvSpPr>
          <p:cNvPr id="463" name="Google Shape;463;g3138c1d0a92_0_137"/>
          <p:cNvSpPr txBox="1">
            <a:spLocks noGrp="1"/>
          </p:cNvSpPr>
          <p:nvPr>
            <p:ph type="body" idx="1"/>
          </p:nvPr>
        </p:nvSpPr>
        <p:spPr>
          <a:xfrm>
            <a:off x="839038" y="1053369"/>
            <a:ext cx="105123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nl-NL"/>
              <a:t>Teams en clusters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64" name="Google Shape;464;g3138c1d0a92_0_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600" y="2250344"/>
            <a:ext cx="11887201" cy="4484628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g3138c1d0a92_0_137"/>
          <p:cNvSpPr/>
          <p:nvPr/>
        </p:nvSpPr>
        <p:spPr>
          <a:xfrm>
            <a:off x="3130575" y="3664300"/>
            <a:ext cx="817800" cy="817800"/>
          </a:xfrm>
          <a:prstGeom prst="ellipse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125dc0f10a_0_41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1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nl-NL"/>
              <a:t>Voorbeeld interventies</a:t>
            </a:r>
            <a:endParaRPr/>
          </a:p>
        </p:txBody>
      </p:sp>
      <p:sp>
        <p:nvSpPr>
          <p:cNvPr id="471" name="Google Shape;471;g3125dc0f10a_0_41"/>
          <p:cNvSpPr txBox="1">
            <a:spLocks noGrp="1"/>
          </p:cNvSpPr>
          <p:nvPr>
            <p:ph type="body" idx="1"/>
          </p:nvPr>
        </p:nvSpPr>
        <p:spPr>
          <a:xfrm>
            <a:off x="839789" y="1015200"/>
            <a:ext cx="105123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nl-NL"/>
              <a:t>Teamniveau</a:t>
            </a:r>
            <a:endParaRPr/>
          </a:p>
        </p:txBody>
      </p:sp>
      <p:pic>
        <p:nvPicPr>
          <p:cNvPr id="472" name="Google Shape;472;g3125dc0f10a_0_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3350" y="2771138"/>
            <a:ext cx="3104550" cy="304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g3125dc0f10a_0_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200" y="2862573"/>
            <a:ext cx="5176149" cy="2864575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g3125dc0f10a_0_41"/>
          <p:cNvSpPr/>
          <p:nvPr/>
        </p:nvSpPr>
        <p:spPr>
          <a:xfrm>
            <a:off x="8198400" y="1492000"/>
            <a:ext cx="2119500" cy="1187700"/>
          </a:xfrm>
          <a:prstGeom prst="roundRect">
            <a:avLst>
              <a:gd name="adj" fmla="val 22209"/>
            </a:avLst>
          </a:prstGeom>
          <a:solidFill>
            <a:srgbClr val="66666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Waar staat jouw team?</a:t>
            </a: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138c1d0a92_0_149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1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nl-NL"/>
              <a:t>Organisatieontwikkeling</a:t>
            </a:r>
            <a:endParaRPr/>
          </a:p>
        </p:txBody>
      </p:sp>
      <p:sp>
        <p:nvSpPr>
          <p:cNvPr id="480" name="Google Shape;480;g3138c1d0a92_0_149"/>
          <p:cNvSpPr txBox="1">
            <a:spLocks noGrp="1"/>
          </p:cNvSpPr>
          <p:nvPr>
            <p:ph type="body" idx="1"/>
          </p:nvPr>
        </p:nvSpPr>
        <p:spPr>
          <a:xfrm>
            <a:off x="839038" y="1053369"/>
            <a:ext cx="105123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nl-NL"/>
              <a:t>De mensen in je organisatie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81" name="Google Shape;481;g3138c1d0a92_0_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7100" y="1922750"/>
            <a:ext cx="6458301" cy="5006976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g3138c1d0a92_0_149"/>
          <p:cNvSpPr/>
          <p:nvPr/>
        </p:nvSpPr>
        <p:spPr>
          <a:xfrm>
            <a:off x="7205200" y="3248225"/>
            <a:ext cx="201000" cy="229500"/>
          </a:xfrm>
          <a:prstGeom prst="ellipse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138c1d0a92_0_165"/>
          <p:cNvSpPr txBox="1">
            <a:spLocks noGrp="1"/>
          </p:cNvSpPr>
          <p:nvPr>
            <p:ph type="title"/>
          </p:nvPr>
        </p:nvSpPr>
        <p:spPr>
          <a:xfrm>
            <a:off x="838200" y="334800"/>
            <a:ext cx="105123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nl-NL"/>
              <a:t>Proactief gedrag</a:t>
            </a:r>
            <a:endParaRPr/>
          </a:p>
        </p:txBody>
      </p:sp>
      <p:sp>
        <p:nvSpPr>
          <p:cNvPr id="488" name="Google Shape;488;g3138c1d0a92_0_165"/>
          <p:cNvSpPr txBox="1">
            <a:spLocks noGrp="1"/>
          </p:cNvSpPr>
          <p:nvPr>
            <p:ph type="body" idx="1"/>
          </p:nvPr>
        </p:nvSpPr>
        <p:spPr>
          <a:xfrm>
            <a:off x="842022" y="2340000"/>
            <a:ext cx="5141400" cy="390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19100" algn="l" rtl="0">
              <a:spcBef>
                <a:spcPts val="500"/>
              </a:spcBef>
              <a:spcAft>
                <a:spcPts val="0"/>
              </a:spcAft>
              <a:buSzPts val="3000"/>
              <a:buAutoNum type="arabicPeriod"/>
            </a:pPr>
            <a:r>
              <a:rPr lang="nl-NL" sz="3000"/>
              <a:t>PVM</a:t>
            </a:r>
            <a:endParaRPr sz="300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NL" sz="2100" i="1"/>
              <a:t>Proactive Vitality Management</a:t>
            </a:r>
            <a:endParaRPr sz="2100" i="1"/>
          </a:p>
          <a:p>
            <a:pPr marL="457200" lvl="0" indent="-419100" algn="l" rtl="0">
              <a:spcBef>
                <a:spcPts val="1000"/>
              </a:spcBef>
              <a:spcAft>
                <a:spcPts val="0"/>
              </a:spcAft>
              <a:buSzPts val="3000"/>
              <a:buAutoNum type="arabicPeriod"/>
            </a:pPr>
            <a:r>
              <a:rPr lang="nl-NL" sz="3000"/>
              <a:t>Voice</a:t>
            </a:r>
            <a:endParaRPr sz="300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NL" sz="2000" i="1"/>
              <a:t>Laat je stem horen</a:t>
            </a:r>
            <a:endParaRPr sz="2000" i="1"/>
          </a:p>
          <a:p>
            <a:pPr marL="457200" lvl="0" indent="-419100" algn="l" rtl="0">
              <a:spcBef>
                <a:spcPts val="1000"/>
              </a:spcBef>
              <a:spcAft>
                <a:spcPts val="0"/>
              </a:spcAft>
              <a:buSzPts val="3000"/>
              <a:buAutoNum type="arabicPeriod"/>
            </a:pPr>
            <a:r>
              <a:rPr lang="nl-NL" sz="3000"/>
              <a:t>Jobcrafting </a:t>
            </a:r>
            <a:endParaRPr sz="3000"/>
          </a:p>
          <a:p>
            <a:pPr marL="45720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nl-NL" sz="2000" i="1"/>
              <a:t>(o.b.v. sterke kanten)</a:t>
            </a:r>
            <a:endParaRPr sz="2000" i="1"/>
          </a:p>
        </p:txBody>
      </p:sp>
      <p:pic>
        <p:nvPicPr>
          <p:cNvPr id="489" name="Google Shape;489;g3138c1d0a92_0_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2925" y="1975338"/>
            <a:ext cx="2640750" cy="3300926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g3138c1d0a92_0_165"/>
          <p:cNvSpPr txBox="1">
            <a:spLocks noGrp="1"/>
          </p:cNvSpPr>
          <p:nvPr>
            <p:ph type="body" idx="1"/>
          </p:nvPr>
        </p:nvSpPr>
        <p:spPr>
          <a:xfrm>
            <a:off x="839789" y="1015200"/>
            <a:ext cx="105123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ts val="1800"/>
              <a:buNone/>
            </a:pPr>
            <a:r>
              <a:rPr lang="nl-NL">
                <a:solidFill>
                  <a:schemeClr val="lt1"/>
                </a:solidFill>
              </a:rPr>
              <a:t>Persoonlijk niveau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138c1d0a92_0_712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1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nl-NL"/>
              <a:t>Organisatieontwikkeling</a:t>
            </a:r>
            <a:endParaRPr/>
          </a:p>
        </p:txBody>
      </p:sp>
      <p:sp>
        <p:nvSpPr>
          <p:cNvPr id="496" name="Google Shape;496;g3138c1d0a92_0_712"/>
          <p:cNvSpPr txBox="1">
            <a:spLocks noGrp="1"/>
          </p:cNvSpPr>
          <p:nvPr>
            <p:ph type="body" idx="1"/>
          </p:nvPr>
        </p:nvSpPr>
        <p:spPr>
          <a:xfrm>
            <a:off x="839038" y="1053369"/>
            <a:ext cx="105123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nl-NL"/>
              <a:t>De mensen in je organisatie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97" name="Google Shape;497;g3138c1d0a92_0_712"/>
          <p:cNvSpPr txBox="1"/>
          <p:nvPr/>
        </p:nvSpPr>
        <p:spPr>
          <a:xfrm>
            <a:off x="1791000" y="2202300"/>
            <a:ext cx="8610000" cy="24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 welk niveau is er in jouw organisatie het meeste werk te doen?</a:t>
            </a:r>
            <a:endParaRPr sz="30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5"/>
          <p:cNvSpPr/>
          <p:nvPr/>
        </p:nvSpPr>
        <p:spPr>
          <a:xfrm>
            <a:off x="6346966" y="4531739"/>
            <a:ext cx="961541" cy="931235"/>
          </a:xfrm>
          <a:prstGeom prst="roundRect">
            <a:avLst>
              <a:gd name="adj" fmla="val 151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4" name="Google Shape;504;p15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</a:pPr>
            <a:r>
              <a:rPr lang="nl-NL"/>
              <a:t>Meer informatie</a:t>
            </a:r>
            <a:endParaRPr/>
          </a:p>
        </p:txBody>
      </p:sp>
      <p:sp>
        <p:nvSpPr>
          <p:cNvPr id="505" name="Google Shape;505;p15"/>
          <p:cNvSpPr txBox="1">
            <a:spLocks noGrp="1"/>
          </p:cNvSpPr>
          <p:nvPr>
            <p:ph type="body" idx="1"/>
          </p:nvPr>
        </p:nvSpPr>
        <p:spPr>
          <a:xfrm>
            <a:off x="839788" y="1015719"/>
            <a:ext cx="10512425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nl-NL"/>
              <a:t>Nieuwsgierig en wil je meer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nl-NL"/>
              <a:t>over ons werk weten?</a:t>
            </a:r>
            <a:endParaRPr/>
          </a:p>
        </p:txBody>
      </p:sp>
      <p:sp>
        <p:nvSpPr>
          <p:cNvPr id="506" name="Google Shape;506;p15"/>
          <p:cNvSpPr txBox="1"/>
          <p:nvPr/>
        </p:nvSpPr>
        <p:spPr>
          <a:xfrm>
            <a:off x="2459990" y="3097933"/>
            <a:ext cx="363601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Website</a:t>
            </a: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www.aeno.nl</a:t>
            </a: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7" name="Google Shape;507;p15"/>
          <p:cNvSpPr/>
          <p:nvPr/>
        </p:nvSpPr>
        <p:spPr>
          <a:xfrm>
            <a:off x="6338418" y="2940092"/>
            <a:ext cx="961541" cy="931235"/>
          </a:xfrm>
          <a:prstGeom prst="roundRect">
            <a:avLst>
              <a:gd name="adj" fmla="val 151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8" name="Google Shape;508;p15"/>
          <p:cNvSpPr txBox="1"/>
          <p:nvPr/>
        </p:nvSpPr>
        <p:spPr>
          <a:xfrm>
            <a:off x="2400996" y="4689580"/>
            <a:ext cx="369500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Community</a:t>
            </a:r>
            <a:endParaRPr sz="2000" u="sng">
              <a:solidFill>
                <a:srgbClr val="F1736D"/>
              </a:solidFill>
              <a:latin typeface="Century Gothic"/>
              <a:ea typeface="Century Gothic"/>
              <a:cs typeface="Century Gothic"/>
              <a:sym typeface="Century Gothic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b="0" i="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www.aeno.nl/communities</a:t>
            </a: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9" name="Google Shape;509;p15"/>
          <p:cNvSpPr txBox="1"/>
          <p:nvPr/>
        </p:nvSpPr>
        <p:spPr>
          <a:xfrm>
            <a:off x="7574133" y="3097933"/>
            <a:ext cx="377807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Events</a:t>
            </a:r>
            <a:endParaRPr sz="2000" u="sng">
              <a:solidFill>
                <a:srgbClr val="F1736D"/>
              </a:solidFill>
              <a:latin typeface="Century Gothic"/>
              <a:ea typeface="Century Gothic"/>
              <a:cs typeface="Century Gothic"/>
              <a:sym typeface="Century Gothic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b="0" i="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www.aeno.nl/agenda</a:t>
            </a: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0" name="Google Shape;510;p15"/>
          <p:cNvSpPr txBox="1"/>
          <p:nvPr/>
        </p:nvSpPr>
        <p:spPr>
          <a:xfrm>
            <a:off x="7515141" y="4674191"/>
            <a:ext cx="383707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Nieuwsbrieven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b="0" i="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www.aeno.nl/nieuwsbrieven</a:t>
            </a:r>
            <a:endParaRPr sz="2000" b="0" i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www.tinyurl.com/JDR-Nieuws</a:t>
            </a:r>
            <a:r>
              <a:rPr lang="nl-NL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</a:t>
            </a:r>
            <a:endParaRPr/>
          </a:p>
        </p:txBody>
      </p:sp>
      <p:pic>
        <p:nvPicPr>
          <p:cNvPr id="511" name="Google Shape;511;p15" descr="Agenda met effen opvulli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70536" y="294850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15" descr="Open enveloppe met effen opvulli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55430" y="4633598"/>
            <a:ext cx="727516" cy="727516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15"/>
          <p:cNvSpPr/>
          <p:nvPr/>
        </p:nvSpPr>
        <p:spPr>
          <a:xfrm>
            <a:off x="1059055" y="2940092"/>
            <a:ext cx="961541" cy="931235"/>
          </a:xfrm>
          <a:prstGeom prst="roundRect">
            <a:avLst>
              <a:gd name="adj" fmla="val 151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4" name="Google Shape;514;p15"/>
          <p:cNvSpPr/>
          <p:nvPr/>
        </p:nvSpPr>
        <p:spPr>
          <a:xfrm>
            <a:off x="1037020" y="4531739"/>
            <a:ext cx="961541" cy="931235"/>
          </a:xfrm>
          <a:prstGeom prst="roundRect">
            <a:avLst>
              <a:gd name="adj" fmla="val 151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15" name="Google Shape;515;p15" descr="Internet met effen opvulli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82625" y="294850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5" descr="Verbindingen met effen opvulli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37020" y="4540156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nl-NL"/>
              <a:t>Het JD-R model</a:t>
            </a:r>
            <a:endParaRPr/>
          </a:p>
        </p:txBody>
      </p:sp>
      <p:pic>
        <p:nvPicPr>
          <p:cNvPr id="212" name="Google Shape;212;p3" descr="Afbeelding met tekst, diagram, lijn, Lettertype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1786" y="1975778"/>
            <a:ext cx="8526839" cy="477169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"/>
          <p:cNvSpPr txBox="1">
            <a:spLocks noGrp="1"/>
          </p:cNvSpPr>
          <p:nvPr>
            <p:ph type="body" idx="1"/>
          </p:nvPr>
        </p:nvSpPr>
        <p:spPr>
          <a:xfrm>
            <a:off x="839038" y="1053369"/>
            <a:ext cx="105123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None/>
            </a:pPr>
            <a:r>
              <a:rPr lang="nl-NL">
                <a:solidFill>
                  <a:schemeClr val="lt1"/>
                </a:solidFill>
              </a:rPr>
              <a:t>Webinar 1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6"/>
          <p:cNvSpPr txBox="1">
            <a:spLocks noGrp="1"/>
          </p:cNvSpPr>
          <p:nvPr>
            <p:ph type="body" idx="1"/>
          </p:nvPr>
        </p:nvSpPr>
        <p:spPr>
          <a:xfrm>
            <a:off x="3697966" y="706551"/>
            <a:ext cx="3994144" cy="230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nl-NL"/>
              <a:t>Debra Verduin</a:t>
            </a:r>
            <a:endParaRPr/>
          </a:p>
        </p:txBody>
      </p:sp>
      <p:sp>
        <p:nvSpPr>
          <p:cNvPr id="523" name="Google Shape;523;p16"/>
          <p:cNvSpPr txBox="1">
            <a:spLocks noGrp="1"/>
          </p:cNvSpPr>
          <p:nvPr>
            <p:ph type="body" idx="2"/>
          </p:nvPr>
        </p:nvSpPr>
        <p:spPr>
          <a:xfrm>
            <a:off x="3697966" y="948270"/>
            <a:ext cx="3994200" cy="22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nl-NL" u="sng">
                <a:solidFill>
                  <a:schemeClr val="hlink"/>
                </a:solidFill>
                <a:hlinkClick r:id="rId3"/>
              </a:rPr>
              <a:t>debra.verduin@aeno.nl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nl-NL" b="1"/>
              <a:t>Loes de Boer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nl-NL" u="sng">
                <a:solidFill>
                  <a:schemeClr val="hlink"/>
                </a:solidFill>
                <a:hlinkClick r:id="rId4"/>
              </a:rPr>
              <a:t>loes@qultify.com</a:t>
            </a:r>
            <a:endParaRPr u="sng"/>
          </a:p>
          <a:p>
            <a:pPr marL="0" lvl="0" indent="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u="sng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nl-NL" b="1"/>
              <a:t>Donald Meulensteen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nl-NL" u="sng">
                <a:solidFill>
                  <a:schemeClr val="hlink"/>
                </a:solidFill>
              </a:rPr>
              <a:t>Donald</a:t>
            </a:r>
            <a:r>
              <a:rPr lang="nl-NL" u="sng">
                <a:solidFill>
                  <a:schemeClr val="hlink"/>
                </a:solidFill>
                <a:hlinkClick r:id="rId4"/>
              </a:rPr>
              <a:t>@groetenvandonald.</a:t>
            </a:r>
            <a:r>
              <a:rPr lang="nl-NL" u="sng">
                <a:solidFill>
                  <a:schemeClr val="hlink"/>
                </a:solidFill>
              </a:rPr>
              <a:t>nl</a:t>
            </a:r>
            <a:endParaRPr u="sng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u="sng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 Gothic"/>
              <a:buNone/>
            </a:pPr>
            <a:r>
              <a:rPr lang="nl-NL" sz="4400">
                <a:solidFill>
                  <a:schemeClr val="lt1"/>
                </a:solidFill>
              </a:rPr>
              <a:t>Twee processen van het JD-R</a:t>
            </a:r>
            <a:br>
              <a:rPr lang="nl-NL" sz="4400">
                <a:solidFill>
                  <a:schemeClr val="lt1"/>
                </a:solidFill>
              </a:rPr>
            </a:br>
            <a:r>
              <a:rPr lang="nl-NL" sz="3600" b="0">
                <a:solidFill>
                  <a:schemeClr val="lt1"/>
                </a:solidFill>
              </a:rPr>
              <a:t>Motivatie en Uitputting</a:t>
            </a:r>
            <a:endParaRPr/>
          </a:p>
        </p:txBody>
      </p:sp>
      <p:pic>
        <p:nvPicPr>
          <p:cNvPr id="219" name="Google Shape;21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159" y="1804398"/>
            <a:ext cx="10606825" cy="1039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0463" y="3204928"/>
            <a:ext cx="10722124" cy="1039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"/>
          <p:cNvSpPr txBox="1"/>
          <p:nvPr/>
        </p:nvSpPr>
        <p:spPr>
          <a:xfrm>
            <a:off x="842022" y="1336432"/>
            <a:ext cx="10510191" cy="5083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endParaRPr/>
          </a:p>
        </p:txBody>
      </p:sp>
      <p:sp>
        <p:nvSpPr>
          <p:cNvPr id="226" name="Google Shape;226;p5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nl-NL">
                <a:solidFill>
                  <a:schemeClr val="lt1"/>
                </a:solidFill>
              </a:rPr>
              <a:t>De BUFFER strategie</a:t>
            </a:r>
            <a:endParaRPr/>
          </a:p>
        </p:txBody>
      </p:sp>
      <p:pic>
        <p:nvPicPr>
          <p:cNvPr id="227" name="Google Shape;22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7921" y="1809756"/>
            <a:ext cx="10645340" cy="2531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"/>
          <p:cNvSpPr txBox="1"/>
          <p:nvPr/>
        </p:nvSpPr>
        <p:spPr>
          <a:xfrm>
            <a:off x="842022" y="1336432"/>
            <a:ext cx="10510191" cy="5083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endParaRPr/>
          </a:p>
        </p:txBody>
      </p:sp>
      <p:sp>
        <p:nvSpPr>
          <p:cNvPr id="233" name="Google Shape;233;p6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nl-NL">
                <a:solidFill>
                  <a:schemeClr val="lt1"/>
                </a:solidFill>
              </a:rPr>
              <a:t>De BOOSTER strategie</a:t>
            </a:r>
            <a:endParaRPr/>
          </a:p>
        </p:txBody>
      </p:sp>
      <p:pic>
        <p:nvPicPr>
          <p:cNvPr id="234" name="Google Shape;23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891" y="1778557"/>
            <a:ext cx="11308260" cy="2813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nl-NL">
                <a:solidFill>
                  <a:schemeClr val="lt1"/>
                </a:solidFill>
              </a:rPr>
              <a:t>Kijk ook naar gedrag!</a:t>
            </a:r>
            <a:r>
              <a:rPr lang="nl-NL" b="0">
                <a:solidFill>
                  <a:schemeClr val="lt1"/>
                </a:solidFill>
              </a:rPr>
              <a:t> 🡪 de Verliescyclus</a:t>
            </a:r>
            <a:endParaRPr b="0">
              <a:solidFill>
                <a:schemeClr val="lt1"/>
              </a:solidFill>
            </a:endParaRPr>
          </a:p>
        </p:txBody>
      </p:sp>
      <p:pic>
        <p:nvPicPr>
          <p:cNvPr id="240" name="Google Shape;24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514" y="1575201"/>
            <a:ext cx="10774699" cy="2698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8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nl-NL">
                <a:solidFill>
                  <a:schemeClr val="lt1"/>
                </a:solidFill>
              </a:rPr>
              <a:t>Kijk ook naar gedrag!</a:t>
            </a:r>
            <a:r>
              <a:rPr lang="nl-NL" b="0">
                <a:solidFill>
                  <a:schemeClr val="lt1"/>
                </a:solidFill>
              </a:rPr>
              <a:t> 🡪 de Winstcyclus</a:t>
            </a:r>
            <a:endParaRPr b="0">
              <a:solidFill>
                <a:schemeClr val="lt1"/>
              </a:solidFill>
            </a:endParaRPr>
          </a:p>
        </p:txBody>
      </p:sp>
      <p:pic>
        <p:nvPicPr>
          <p:cNvPr id="246" name="Google Shape;24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643787"/>
            <a:ext cx="10657114" cy="2526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&amp;O fonds">
  <a:themeElements>
    <a:clrScheme name="Custom 53">
      <a:dk1>
        <a:srgbClr val="201E5B"/>
      </a:dk1>
      <a:lt1>
        <a:srgbClr val="FFFFFF"/>
      </a:lt1>
      <a:dk2>
        <a:srgbClr val="41F7AC"/>
      </a:dk2>
      <a:lt2>
        <a:srgbClr val="A3D8E7"/>
      </a:lt2>
      <a:accent1>
        <a:srgbClr val="F9364C"/>
      </a:accent1>
      <a:accent2>
        <a:srgbClr val="F3F2E6"/>
      </a:accent2>
      <a:accent3>
        <a:srgbClr val="50C6D9"/>
      </a:accent3>
      <a:accent4>
        <a:srgbClr val="00AE78"/>
      </a:accent4>
      <a:accent5>
        <a:srgbClr val="FFB90B"/>
      </a:accent5>
      <a:accent6>
        <a:srgbClr val="D5BC93"/>
      </a:accent6>
      <a:hlink>
        <a:srgbClr val="F1736D"/>
      </a:hlink>
      <a:folHlink>
        <a:srgbClr val="918D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1248</Words>
  <Application>Microsoft Office PowerPoint</Application>
  <PresentationFormat>Breedbeeld</PresentationFormat>
  <Paragraphs>228</Paragraphs>
  <Slides>40</Slides>
  <Notes>40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40</vt:i4>
      </vt:variant>
    </vt:vector>
  </HeadingPairs>
  <TitlesOfParts>
    <vt:vector size="46" baseType="lpstr">
      <vt:lpstr>Arial</vt:lpstr>
      <vt:lpstr>Calibri</vt:lpstr>
      <vt:lpstr>Century Gothic</vt:lpstr>
      <vt:lpstr>Roboto</vt:lpstr>
      <vt:lpstr>Poppins</vt:lpstr>
      <vt:lpstr>A&amp;O fonds</vt:lpstr>
      <vt:lpstr>Sociale Netwerk Analyse  voor HR professionals Informele organisatie inzetten voor aanpak werkdruk en bevorderen bevlogenheid</vt:lpstr>
      <vt:lpstr>Even voorstellen</vt:lpstr>
      <vt:lpstr>Wat gaan we vandaag doen?</vt:lpstr>
      <vt:lpstr>Het JD-R model</vt:lpstr>
      <vt:lpstr>Twee processen van het JD-R Motivatie en Uitputting</vt:lpstr>
      <vt:lpstr>De BUFFER strategie</vt:lpstr>
      <vt:lpstr>De BOOSTER strategie</vt:lpstr>
      <vt:lpstr>Kijk ook naar gedrag! 🡪 de Verliescyclus</vt:lpstr>
      <vt:lpstr>Kijk ook naar gedrag! 🡪 de Winstcyclus</vt:lpstr>
      <vt:lpstr>Werkdruk</vt:lpstr>
      <vt:lpstr>Werkdruk</vt:lpstr>
      <vt:lpstr>Draagvlak creëren</vt:lpstr>
      <vt:lpstr>Draagvlak creëren</vt:lpstr>
      <vt:lpstr>Terugblik</vt:lpstr>
      <vt:lpstr>Sociale Netwerk Analyse</vt:lpstr>
      <vt:lpstr>Sociale Netwerk Analyse</vt:lpstr>
      <vt:lpstr>JDR model + SNA</vt:lpstr>
      <vt:lpstr>JDR model + SNA</vt:lpstr>
      <vt:lpstr>Sociale Netwerk Analyse</vt:lpstr>
      <vt:lpstr>Sociale Netwerkanalyse</vt:lpstr>
      <vt:lpstr>Sociale Netwerkanalyse</vt:lpstr>
      <vt:lpstr>Sociale Netwerkanalyse</vt:lpstr>
      <vt:lpstr>Sociale Netwerk Analyse</vt:lpstr>
      <vt:lpstr>Sociale Netwerk Analyse</vt:lpstr>
      <vt:lpstr>Sociale Netwerk Analyse</vt:lpstr>
      <vt:lpstr>Sociale Netwerk Analyse</vt:lpstr>
      <vt:lpstr>Sociale Netwerk Analyse</vt:lpstr>
      <vt:lpstr>Sociale Netwerk Analyse</vt:lpstr>
      <vt:lpstr>Sociale Netwerk Analyse</vt:lpstr>
      <vt:lpstr>Organisatieontwikkeling</vt:lpstr>
      <vt:lpstr>Organisatieontwikkeling</vt:lpstr>
      <vt:lpstr>Organisatieontwikkeling</vt:lpstr>
      <vt:lpstr>Voorbeeld interventies</vt:lpstr>
      <vt:lpstr>Organisatieontwikkeling</vt:lpstr>
      <vt:lpstr>Voorbeeld interventies</vt:lpstr>
      <vt:lpstr>Organisatieontwikkeling</vt:lpstr>
      <vt:lpstr>Proactief gedrag</vt:lpstr>
      <vt:lpstr>Organisatieontwikkeling</vt:lpstr>
      <vt:lpstr>Meer informatie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Bastiaan van de Werk</dc:creator>
  <cp:lastModifiedBy>Donald Meulensteen</cp:lastModifiedBy>
  <cp:revision>1</cp:revision>
  <dcterms:created xsi:type="dcterms:W3CDTF">2019-01-15T13:17:09Z</dcterms:created>
  <dcterms:modified xsi:type="dcterms:W3CDTF">2024-11-11T15:31:20Z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v-rimour@microsoft.com</vt:lpwstr>
  </property>
  <property fmtid="{D5CDD505-2E9C-101B-9397-08002B2CF9AE}" pid="5" name="MSIP_Label_f42aa342-8706-4288-bd11-ebb85995028c_SetDate">
    <vt:lpwstr>2018-02-19T06:21:30.1318915Z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  <property fmtid="{D5CDD505-2E9C-101B-9397-08002B2CF9AE}" pid="10" name="ContentTypeId">
    <vt:lpwstr>0x0101000B2B77EC952059409767C33C33782532</vt:lpwstr>
  </property>
</Properties>
</file>