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3"/>
  </p:notesMasterIdLst>
  <p:handoutMasterIdLst>
    <p:handoutMasterId r:id="rId34"/>
  </p:handoutMasterIdLst>
  <p:sldIdLst>
    <p:sldId id="273" r:id="rId5"/>
    <p:sldId id="284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29" r:id="rId14"/>
    <p:sldId id="338" r:id="rId15"/>
    <p:sldId id="339" r:id="rId16"/>
    <p:sldId id="340" r:id="rId17"/>
    <p:sldId id="341" r:id="rId18"/>
    <p:sldId id="320" r:id="rId19"/>
    <p:sldId id="355" r:id="rId20"/>
    <p:sldId id="356" r:id="rId21"/>
    <p:sldId id="289" r:id="rId22"/>
    <p:sldId id="343" r:id="rId23"/>
    <p:sldId id="347" r:id="rId24"/>
    <p:sldId id="352" r:id="rId25"/>
    <p:sldId id="349" r:id="rId26"/>
    <p:sldId id="344" r:id="rId27"/>
    <p:sldId id="351" r:id="rId28"/>
    <p:sldId id="350" r:id="rId29"/>
    <p:sldId id="354" r:id="rId30"/>
    <p:sldId id="277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lides" id="{56F1D1F2-5D08-B04A-9441-D69A4DE12AF6}">
          <p14:sldIdLst>
            <p14:sldId id="273"/>
            <p14:sldId id="284"/>
            <p14:sldId id="330"/>
            <p14:sldId id="331"/>
            <p14:sldId id="332"/>
            <p14:sldId id="333"/>
            <p14:sldId id="334"/>
            <p14:sldId id="335"/>
            <p14:sldId id="336"/>
            <p14:sldId id="329"/>
            <p14:sldId id="338"/>
            <p14:sldId id="339"/>
            <p14:sldId id="340"/>
            <p14:sldId id="341"/>
            <p14:sldId id="320"/>
            <p14:sldId id="355"/>
            <p14:sldId id="356"/>
            <p14:sldId id="289"/>
            <p14:sldId id="343"/>
            <p14:sldId id="347"/>
            <p14:sldId id="352"/>
            <p14:sldId id="349"/>
            <p14:sldId id="344"/>
            <p14:sldId id="351"/>
            <p14:sldId id="350"/>
            <p14:sldId id="354"/>
            <p14:sldId id="277"/>
          </p14:sldIdLst>
        </p14:section>
        <p14:section name="Extra slides" id="{1CA57801-992A-CF43-B3B0-C3BC2EBF12B1}">
          <p14:sldIdLst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CB7"/>
    <a:srgbClr val="F36568"/>
    <a:srgbClr val="8984B3"/>
    <a:srgbClr val="F4F2E6"/>
    <a:srgbClr val="B1EDE8"/>
    <a:srgbClr val="D2B4A6"/>
    <a:srgbClr val="211E5B"/>
    <a:srgbClr val="42F7AC"/>
    <a:srgbClr val="3D387D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8" autoAdjust="0"/>
    <p:restoredTop sz="92941" autoAdjust="0"/>
  </p:normalViewPr>
  <p:slideViewPr>
    <p:cSldViewPr snapToGrid="0">
      <p:cViewPr varScale="1">
        <p:scale>
          <a:sx n="103" d="100"/>
          <a:sy n="103" d="100"/>
        </p:scale>
        <p:origin x="246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158" d="100"/>
          <a:sy n="158" d="100"/>
        </p:scale>
        <p:origin x="54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ald Meulensteen" userId="85102810-7874-45c3-bcaa-04bdfb3d0386" providerId="ADAL" clId="{EDCD6ECF-8748-4FDB-B308-10B1C0B50EA2}"/>
    <pc:docChg chg="delSld modSld sldOrd modSection">
      <pc:chgData name="Donald Meulensteen" userId="85102810-7874-45c3-bcaa-04bdfb3d0386" providerId="ADAL" clId="{EDCD6ECF-8748-4FDB-B308-10B1C0B50EA2}" dt="2024-09-24T14:34:01.034" v="2" actId="47"/>
      <pc:docMkLst>
        <pc:docMk/>
      </pc:docMkLst>
      <pc:sldChg chg="del ord">
        <pc:chgData name="Donald Meulensteen" userId="85102810-7874-45c3-bcaa-04bdfb3d0386" providerId="ADAL" clId="{EDCD6ECF-8748-4FDB-B308-10B1C0B50EA2}" dt="2024-09-24T14:34:01.034" v="2" actId="47"/>
        <pc:sldMkLst>
          <pc:docMk/>
          <pc:sldMk cId="2090454587" sldId="34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FD8657-D98E-FC42-A24D-4BB1D2027C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B05DA-186E-5B43-B6A0-1F5B3FA0AD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14E21-E0BF-6B4A-B09B-B61201E9ED3A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01889-75D2-6548-80A9-1D89E0B168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4D27C-45FB-334D-84F0-AFA6737860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FEC32-0455-DD4E-82B2-FD038F51DF3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52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55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1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60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63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21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D538EFE-4CD2-8946-93B1-24C2B5C2DF9D}"/>
              </a:ext>
            </a:extLst>
          </p:cNvPr>
          <p:cNvSpPr/>
          <p:nvPr userDrawn="1"/>
        </p:nvSpPr>
        <p:spPr>
          <a:xfrm rot="-600000">
            <a:off x="1937117" y="3931190"/>
            <a:ext cx="11421220" cy="3948440"/>
          </a:xfrm>
          <a:prstGeom prst="roundRect">
            <a:avLst>
              <a:gd name="adj" fmla="val 96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entury Gothic" panose="020B0502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8689983-030D-DE43-9D36-9837FA95BF47}"/>
              </a:ext>
            </a:extLst>
          </p:cNvPr>
          <p:cNvSpPr/>
          <p:nvPr userDrawn="1"/>
        </p:nvSpPr>
        <p:spPr>
          <a:xfrm rot="-600000">
            <a:off x="-834646" y="4395858"/>
            <a:ext cx="4356933" cy="2989662"/>
          </a:xfrm>
          <a:prstGeom prst="roundRect">
            <a:avLst>
              <a:gd name="adj" fmla="val 1091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CDEF7EF-3947-BBD0-F20F-90B44F92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293145"/>
            <a:ext cx="10520362" cy="115296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5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0F22098-55FA-DDAB-3564-E9DAE5F13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4876800"/>
            <a:ext cx="2845252" cy="136285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4BCC04-CBAA-9A97-9947-0C91AA416D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7966" y="4876800"/>
            <a:ext cx="2974064" cy="75826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31CDFC-F58F-E8F7-312A-9B36B81A07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2969545"/>
            <a:ext cx="5833829" cy="230855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Spreker</a:t>
            </a:r>
            <a:endParaRPr lang="en-GB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CDBEAA3-B6E9-11E7-A177-2BBAC132AD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851" y="3271170"/>
            <a:ext cx="5833829" cy="230855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482807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ker Dubbel Speci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F410286-ABC2-7446-EC5B-7A327E917CC1}"/>
              </a:ext>
            </a:extLst>
          </p:cNvPr>
          <p:cNvSpPr/>
          <p:nvPr userDrawn="1"/>
        </p:nvSpPr>
        <p:spPr>
          <a:xfrm>
            <a:off x="6103159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Century Gothic" panose="020B0502020202020204" pitchFamily="34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434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E299493-596F-55DE-91CA-8F1A4EB4D5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Roo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07267" y="-589010"/>
            <a:ext cx="11223467" cy="5893458"/>
          </a:xfrm>
          <a:prstGeom prst="roundRect">
            <a:avLst>
              <a:gd name="adj" fmla="val 645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26656"/>
            <a:ext cx="6734961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2709000"/>
            <a:ext cx="6731444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3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dstuk Gro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07267" y="-589010"/>
            <a:ext cx="11223467" cy="5893458"/>
          </a:xfrm>
          <a:prstGeom prst="roundRect">
            <a:avLst>
              <a:gd name="adj" fmla="val 645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26656"/>
            <a:ext cx="6734961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2709000"/>
            <a:ext cx="6731444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24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stul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07267" y="-589010"/>
            <a:ext cx="11223467" cy="5893458"/>
          </a:xfrm>
          <a:prstGeom prst="roundRect">
            <a:avLst>
              <a:gd name="adj" fmla="val 645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26656"/>
            <a:ext cx="6734961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2709000"/>
            <a:ext cx="6731444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2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D538EFE-4CD2-8946-93B1-24C2B5C2DF9D}"/>
              </a:ext>
            </a:extLst>
          </p:cNvPr>
          <p:cNvSpPr/>
          <p:nvPr userDrawn="1"/>
        </p:nvSpPr>
        <p:spPr>
          <a:xfrm rot="-600000">
            <a:off x="1937117" y="3931190"/>
            <a:ext cx="11421220" cy="3948440"/>
          </a:xfrm>
          <a:prstGeom prst="roundRect">
            <a:avLst>
              <a:gd name="adj" fmla="val 966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entury Gothic" panose="020B0502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8689983-030D-DE43-9D36-9837FA95BF47}"/>
              </a:ext>
            </a:extLst>
          </p:cNvPr>
          <p:cNvSpPr/>
          <p:nvPr userDrawn="1"/>
        </p:nvSpPr>
        <p:spPr>
          <a:xfrm rot="-600000">
            <a:off x="-834646" y="4395858"/>
            <a:ext cx="4356933" cy="2989662"/>
          </a:xfrm>
          <a:prstGeom prst="roundRect">
            <a:avLst>
              <a:gd name="adj" fmla="val 109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entury Gothic" panose="020B0502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0F22098-55FA-DDAB-3564-E9DAE5F13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4876800"/>
            <a:ext cx="2845252" cy="136285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4BCC04-CBAA-9A97-9947-0C91AA416D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7966" y="4876800"/>
            <a:ext cx="2974064" cy="75826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31CDFC-F58F-E8F7-312A-9B36B81A07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7966" y="706551"/>
            <a:ext cx="3994144" cy="230855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Spreker</a:t>
            </a:r>
            <a:endParaRPr lang="en-GB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CDBEAA3-B6E9-11E7-A177-2BBAC132AD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966" y="948270"/>
            <a:ext cx="3994144" cy="23085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Persoonlijke</a:t>
            </a:r>
            <a:r>
              <a:rPr lang="en-GB" dirty="0"/>
              <a:t> </a:t>
            </a:r>
            <a:r>
              <a:rPr lang="en-GB" dirty="0" err="1"/>
              <a:t>gegevens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27DE61-1208-B33B-88BA-43B77DE26FCB}"/>
              </a:ext>
            </a:extLst>
          </p:cNvPr>
          <p:cNvGrpSpPr/>
          <p:nvPr userDrawn="1"/>
        </p:nvGrpSpPr>
        <p:grpSpPr>
          <a:xfrm>
            <a:off x="838201" y="689789"/>
            <a:ext cx="3291114" cy="1966325"/>
            <a:chOff x="1819686" y="556015"/>
            <a:chExt cx="4141695" cy="24654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DB2521-2100-ED4A-9C6E-9E8511EFFA83}"/>
                </a:ext>
              </a:extLst>
            </p:cNvPr>
            <p:cNvSpPr txBox="1"/>
            <p:nvPr/>
          </p:nvSpPr>
          <p:spPr>
            <a:xfrm>
              <a:off x="1819686" y="556015"/>
              <a:ext cx="4141695" cy="22159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" sz="16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Fluwelen</a:t>
              </a:r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de" sz="16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Burgwal</a:t>
              </a:r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58</a:t>
              </a:r>
            </a:p>
            <a:p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Postbus 11560</a:t>
              </a:r>
            </a:p>
            <a:p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2502 AN Den Haag</a:t>
              </a:r>
            </a:p>
            <a:p>
              <a:endParaRPr lang="de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070 763 00 30</a:t>
              </a:r>
            </a:p>
            <a:p>
              <a:endParaRPr lang="de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de" sz="16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secretariaat@aeno.nl</a:t>
              </a:r>
              <a:endParaRPr lang="de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de" sz="16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www.aeno.nl</a:t>
              </a:r>
              <a:endParaRPr lang="de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endParaRPr lang="en-US" sz="160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4B68F28-A22A-774C-A735-B7D585188F2B}"/>
                </a:ext>
              </a:extLst>
            </p:cNvPr>
            <p:cNvCxnSpPr>
              <a:cxnSpLocks/>
            </p:cNvCxnSpPr>
            <p:nvPr/>
          </p:nvCxnSpPr>
          <p:spPr>
            <a:xfrm>
              <a:off x="1819686" y="3021447"/>
              <a:ext cx="1632054" cy="0"/>
            </a:xfrm>
            <a:prstGeom prst="line">
              <a:avLst/>
            </a:prstGeom>
            <a:ln w="12700">
              <a:solidFill>
                <a:srgbClr val="42F7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7828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Speciaal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1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9" y="1015200"/>
            <a:ext cx="10512424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01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Speciaal Dub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F410286-ABC2-7446-EC5B-7A327E917CC1}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Century Gothic" panose="020B0502020202020204" pitchFamily="34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4800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E299493-596F-55DE-91CA-8F1A4EB4D5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BF3071-9828-3BAA-0AA0-8604DE7E6B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04342" y="2088000"/>
            <a:ext cx="4860000" cy="4153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C0AAAA-979C-33DE-E1B9-4BA512CB3A2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53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1488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38187-49FB-BCAE-021D-4D67C9CFFC22}"/>
              </a:ext>
            </a:extLst>
          </p:cNvPr>
          <p:cNvGrpSpPr/>
          <p:nvPr userDrawn="1"/>
        </p:nvGrpSpPr>
        <p:grpSpPr>
          <a:xfrm>
            <a:off x="6180015" y="5013156"/>
            <a:ext cx="6496567" cy="2341702"/>
            <a:chOff x="391811" y="3327607"/>
            <a:chExt cx="9396091" cy="338684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83C1F19-3064-5900-0E8F-50F5A4D2C38C}"/>
                </a:ext>
              </a:extLst>
            </p:cNvPr>
            <p:cNvSpPr/>
            <p:nvPr userDrawn="1"/>
          </p:nvSpPr>
          <p:spPr>
            <a:xfrm rot="21000000">
              <a:off x="3151158" y="3327607"/>
              <a:ext cx="6636744" cy="3386841"/>
            </a:xfrm>
            <a:prstGeom prst="roundRect">
              <a:avLst>
                <a:gd name="adj" fmla="val 96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6357DE4-C2C5-0C1A-6A4C-47E2FE10E7E1}"/>
                </a:ext>
              </a:extLst>
            </p:cNvPr>
            <p:cNvSpPr/>
            <p:nvPr userDrawn="1"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675386F-720C-AA1D-3D05-C675A852F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EEEA455-9B2C-C37E-F6E0-6235405AE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EF770E7-0A31-6601-AAA1-065B024CB1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000" y="684000"/>
            <a:ext cx="4015573" cy="3600000"/>
          </a:xfrm>
        </p:spPr>
        <p:txBody>
          <a:bodyPr/>
          <a:lstStyle>
            <a:lvl1pPr>
              <a:defRPr/>
            </a:lvl1pPr>
          </a:lstStyle>
          <a:p>
            <a:r>
              <a:rPr lang="en-US" sz="4000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Omdat</a:t>
            </a:r>
            <a:r>
              <a:rPr lang="en-US" sz="40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NL" sz="40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jdelijke aanduiding voor afbeelding 6">
            <a:extLst>
              <a:ext uri="{FF2B5EF4-FFF2-40B4-BE49-F238E27FC236}">
                <a16:creationId xmlns:a16="http://schemas.microsoft.com/office/drawing/2014/main" id="{48D5431F-8B1A-71F1-6DF6-72590CDD99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73888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53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38187-49FB-BCAE-021D-4D67C9CFFC22}"/>
              </a:ext>
            </a:extLst>
          </p:cNvPr>
          <p:cNvGrpSpPr/>
          <p:nvPr userDrawn="1"/>
        </p:nvGrpSpPr>
        <p:grpSpPr>
          <a:xfrm>
            <a:off x="6180015" y="5013665"/>
            <a:ext cx="6490747" cy="2336580"/>
            <a:chOff x="391811" y="3328343"/>
            <a:chExt cx="9387674" cy="337943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83C1F19-3064-5900-0E8F-50F5A4D2C38C}"/>
                </a:ext>
              </a:extLst>
            </p:cNvPr>
            <p:cNvSpPr/>
            <p:nvPr userDrawn="1"/>
          </p:nvSpPr>
          <p:spPr>
            <a:xfrm rot="21000000">
              <a:off x="3150573" y="3328343"/>
              <a:ext cx="6628912" cy="3379433"/>
            </a:xfrm>
            <a:prstGeom prst="roundRect">
              <a:avLst>
                <a:gd name="adj" fmla="val 96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6357DE4-C2C5-0C1A-6A4C-47E2FE10E7E1}"/>
                </a:ext>
              </a:extLst>
            </p:cNvPr>
            <p:cNvSpPr/>
            <p:nvPr userDrawn="1"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675386F-720C-AA1D-3D05-C675A852F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EEEA455-9B2C-C37E-F6E0-6235405AE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</p:spPr>
        </p:pic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FED56B51-757A-5CF3-9F8B-23C380FA4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000" y="683999"/>
            <a:ext cx="4015573" cy="3600000"/>
          </a:xfrm>
        </p:spPr>
        <p:txBody>
          <a:bodyPr/>
          <a:lstStyle>
            <a:lvl1pPr>
              <a:defRPr/>
            </a:lvl1pPr>
          </a:lstStyle>
          <a:p>
            <a:r>
              <a:rPr lang="en-US" sz="4000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Omdat</a:t>
            </a:r>
            <a:r>
              <a:rPr lang="en-US" sz="40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NL" sz="40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jdelijke aanduiding voor afbeelding 6">
            <a:extLst>
              <a:ext uri="{FF2B5EF4-FFF2-40B4-BE49-F238E27FC236}">
                <a16:creationId xmlns:a16="http://schemas.microsoft.com/office/drawing/2014/main" id="{F781DA98-087C-9AF8-3F72-54E77C0815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73888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705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38187-49FB-BCAE-021D-4D67C9CFFC22}"/>
              </a:ext>
            </a:extLst>
          </p:cNvPr>
          <p:cNvGrpSpPr/>
          <p:nvPr userDrawn="1"/>
        </p:nvGrpSpPr>
        <p:grpSpPr>
          <a:xfrm>
            <a:off x="6180015" y="5013665"/>
            <a:ext cx="6490747" cy="2336580"/>
            <a:chOff x="391811" y="3328343"/>
            <a:chExt cx="9387674" cy="337943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83C1F19-3064-5900-0E8F-50F5A4D2C38C}"/>
                </a:ext>
              </a:extLst>
            </p:cNvPr>
            <p:cNvSpPr/>
            <p:nvPr userDrawn="1"/>
          </p:nvSpPr>
          <p:spPr>
            <a:xfrm rot="21000000">
              <a:off x="3150573" y="3328343"/>
              <a:ext cx="6628912" cy="3379433"/>
            </a:xfrm>
            <a:prstGeom prst="roundRect">
              <a:avLst>
                <a:gd name="adj" fmla="val 96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6357DE4-C2C5-0C1A-6A4C-47E2FE10E7E1}"/>
                </a:ext>
              </a:extLst>
            </p:cNvPr>
            <p:cNvSpPr/>
            <p:nvPr userDrawn="1"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675386F-720C-AA1D-3D05-C675A852F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EEEA455-9B2C-C37E-F6E0-6235405AE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</p:spPr>
        </p:pic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FED56B51-757A-5CF3-9F8B-23C380FA4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000" y="683999"/>
            <a:ext cx="4015573" cy="3600000"/>
          </a:xfrm>
        </p:spPr>
        <p:txBody>
          <a:bodyPr/>
          <a:lstStyle>
            <a:lvl1pPr>
              <a:defRPr/>
            </a:lvl1pPr>
          </a:lstStyle>
          <a:p>
            <a:r>
              <a:rPr lang="en-US" sz="4000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Omdat</a:t>
            </a:r>
            <a:r>
              <a:rPr lang="en-US" sz="40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NL" sz="40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jdelijke aanduiding voor afbeelding 6">
            <a:extLst>
              <a:ext uri="{FF2B5EF4-FFF2-40B4-BE49-F238E27FC236}">
                <a16:creationId xmlns:a16="http://schemas.microsoft.com/office/drawing/2014/main" id="{F781DA98-087C-9AF8-3F72-54E77C0815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73888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00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0BB27A1D-484D-D6F8-7602-9400AAA68F54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8F93E84-CD16-A91B-63F7-AB7E90CBC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 (</a:t>
            </a:r>
            <a:r>
              <a:rPr lang="en-US" dirty="0" err="1"/>
              <a:t>inhoudsopgave</a:t>
            </a:r>
            <a:r>
              <a:rPr lang="en-US" dirty="0"/>
              <a:t>)</a:t>
            </a:r>
          </a:p>
        </p:txBody>
      </p:sp>
      <p:sp>
        <p:nvSpPr>
          <p:cNvPr id="20" name="Table Placeholder 19">
            <a:extLst>
              <a:ext uri="{FF2B5EF4-FFF2-40B4-BE49-F238E27FC236}">
                <a16:creationId xmlns:a16="http://schemas.microsoft.com/office/drawing/2014/main" id="{9E63D5B4-43C8-C1EC-C847-9C38027E226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2232000"/>
            <a:ext cx="10290242" cy="3914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1223C5A-C4D6-9F48-671B-9F4F8397F0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75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eld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38187-49FB-BCAE-021D-4D67C9CFFC22}"/>
              </a:ext>
            </a:extLst>
          </p:cNvPr>
          <p:cNvGrpSpPr/>
          <p:nvPr userDrawn="1"/>
        </p:nvGrpSpPr>
        <p:grpSpPr>
          <a:xfrm>
            <a:off x="6180015" y="5013665"/>
            <a:ext cx="6490747" cy="2336580"/>
            <a:chOff x="391811" y="3328343"/>
            <a:chExt cx="9387674" cy="337943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83C1F19-3064-5900-0E8F-50F5A4D2C38C}"/>
                </a:ext>
              </a:extLst>
            </p:cNvPr>
            <p:cNvSpPr/>
            <p:nvPr userDrawn="1"/>
          </p:nvSpPr>
          <p:spPr>
            <a:xfrm rot="21000000">
              <a:off x="3150573" y="3328343"/>
              <a:ext cx="6628912" cy="3379433"/>
            </a:xfrm>
            <a:prstGeom prst="roundRect">
              <a:avLst>
                <a:gd name="adj" fmla="val 96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6357DE4-C2C5-0C1A-6A4C-47E2FE10E7E1}"/>
                </a:ext>
              </a:extLst>
            </p:cNvPr>
            <p:cNvSpPr/>
            <p:nvPr userDrawn="1"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675386F-720C-AA1D-3D05-C675A852F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EEEA455-9B2C-C37E-F6E0-6235405AE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</p:spPr>
        </p:pic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FED56B51-757A-5CF3-9F8B-23C380FA4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000" y="683999"/>
            <a:ext cx="4015573" cy="3600000"/>
          </a:xfrm>
        </p:spPr>
        <p:txBody>
          <a:bodyPr/>
          <a:lstStyle>
            <a:lvl1pPr>
              <a:defRPr/>
            </a:lvl1pPr>
          </a:lstStyle>
          <a:p>
            <a:r>
              <a:rPr lang="en-US" sz="4000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Omdat</a:t>
            </a:r>
            <a:r>
              <a:rPr lang="en-US" sz="40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NL" sz="40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jdelijke aanduiding voor afbeelding 6">
            <a:extLst>
              <a:ext uri="{FF2B5EF4-FFF2-40B4-BE49-F238E27FC236}">
                <a16:creationId xmlns:a16="http://schemas.microsoft.com/office/drawing/2014/main" id="{F781DA98-087C-9AF8-3F72-54E77C0815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73888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720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eld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38187-49FB-BCAE-021D-4D67C9CFFC22}"/>
              </a:ext>
            </a:extLst>
          </p:cNvPr>
          <p:cNvGrpSpPr/>
          <p:nvPr userDrawn="1"/>
        </p:nvGrpSpPr>
        <p:grpSpPr>
          <a:xfrm>
            <a:off x="6180015" y="5013665"/>
            <a:ext cx="6490747" cy="2336580"/>
            <a:chOff x="391811" y="3328343"/>
            <a:chExt cx="9387674" cy="337943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83C1F19-3064-5900-0E8F-50F5A4D2C38C}"/>
                </a:ext>
              </a:extLst>
            </p:cNvPr>
            <p:cNvSpPr/>
            <p:nvPr userDrawn="1"/>
          </p:nvSpPr>
          <p:spPr>
            <a:xfrm rot="21000000">
              <a:off x="3150573" y="3328343"/>
              <a:ext cx="6628912" cy="3379433"/>
            </a:xfrm>
            <a:prstGeom prst="roundRect">
              <a:avLst>
                <a:gd name="adj" fmla="val 96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6357DE4-C2C5-0C1A-6A4C-47E2FE10E7E1}"/>
                </a:ext>
              </a:extLst>
            </p:cNvPr>
            <p:cNvSpPr/>
            <p:nvPr userDrawn="1"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675386F-720C-AA1D-3D05-C675A852F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EEEA455-9B2C-C37E-F6E0-6235405AE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</p:spPr>
        </p:pic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FED56B51-757A-5CF3-9F8B-23C380FA4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000" y="683999"/>
            <a:ext cx="4015573" cy="3600000"/>
          </a:xfrm>
        </p:spPr>
        <p:txBody>
          <a:bodyPr/>
          <a:lstStyle>
            <a:lvl1pPr>
              <a:defRPr/>
            </a:lvl1pPr>
          </a:lstStyle>
          <a:p>
            <a:r>
              <a:rPr lang="en-US" sz="4000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Omdat</a:t>
            </a:r>
            <a:r>
              <a:rPr lang="en-US" sz="40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NL" sz="40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jdelijke aanduiding voor afbeelding 6">
            <a:extLst>
              <a:ext uri="{FF2B5EF4-FFF2-40B4-BE49-F238E27FC236}">
                <a16:creationId xmlns:a16="http://schemas.microsoft.com/office/drawing/2014/main" id="{F781DA98-087C-9AF8-3F72-54E77C0815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73888" cy="68580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6057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zon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6EDA266F-88D5-F857-932D-2FCEB84DCB06}"/>
              </a:ext>
            </a:extLst>
          </p:cNvPr>
          <p:cNvSpPr/>
          <p:nvPr userDrawn="1"/>
        </p:nvSpPr>
        <p:spPr>
          <a:xfrm rot="-300000">
            <a:off x="-639066" y="1624366"/>
            <a:ext cx="7278735" cy="6003104"/>
          </a:xfrm>
          <a:prstGeom prst="roundRect">
            <a:avLst>
              <a:gd name="adj" fmla="val 54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B8691D32-1410-0CCC-797F-C48706061872}"/>
              </a:ext>
            </a:extLst>
          </p:cNvPr>
          <p:cNvSpPr/>
          <p:nvPr userDrawn="1"/>
        </p:nvSpPr>
        <p:spPr>
          <a:xfrm rot="-300000">
            <a:off x="6034187" y="1330032"/>
            <a:ext cx="7724817" cy="6003104"/>
          </a:xfrm>
          <a:prstGeom prst="roundRect">
            <a:avLst>
              <a:gd name="adj" fmla="val 54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4800"/>
            <a:ext cx="11000844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27851" y="2088000"/>
            <a:ext cx="5076000" cy="38976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1" y="2087999"/>
            <a:ext cx="5076000" cy="38976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6EA13E6-A137-BDF6-BADA-E433606A9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B8F200-2347-78F0-B71C-8953827797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015201"/>
            <a:ext cx="10514013" cy="7200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l-NL" dirty="0"/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1988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zon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3C469C58-C0D4-141D-32DC-2EFD0C91A854}"/>
              </a:ext>
            </a:extLst>
          </p:cNvPr>
          <p:cNvSpPr/>
          <p:nvPr userDrawn="1"/>
        </p:nvSpPr>
        <p:spPr>
          <a:xfrm rot="21311498">
            <a:off x="-912945" y="-926512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F6C6ED9D-B50C-4682-6D93-D0E81EBD353B}"/>
              </a:ext>
            </a:extLst>
          </p:cNvPr>
          <p:cNvSpPr/>
          <p:nvPr userDrawn="1"/>
        </p:nvSpPr>
        <p:spPr>
          <a:xfrm rot="-300000">
            <a:off x="6238399" y="1534243"/>
            <a:ext cx="6585581" cy="4114954"/>
          </a:xfrm>
          <a:prstGeom prst="roundRect">
            <a:avLst>
              <a:gd name="adj" fmla="val 83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4800"/>
            <a:ext cx="10512425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340000"/>
            <a:ext cx="5141299" cy="3901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7E46079-5958-6944-C94D-18B61AAFBB3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246722" y="2340000"/>
            <a:ext cx="3881721" cy="28764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E38AB7E-36FF-28AF-C8CF-4667D0DA93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2AC0C8F-6CE3-18EE-AFCD-E58ECEA25B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1015200"/>
            <a:ext cx="10512425" cy="720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715710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zon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7D2ED021-EFA3-FA61-40CB-51CA5BDEE03B}"/>
              </a:ext>
            </a:extLst>
          </p:cNvPr>
          <p:cNvSpPr/>
          <p:nvPr userDrawn="1"/>
        </p:nvSpPr>
        <p:spPr>
          <a:xfrm rot="21311498">
            <a:off x="-912945" y="-926512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4800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340000"/>
            <a:ext cx="5141299" cy="3865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556C78-DE83-BE74-EE84-5AEF016BC969}"/>
              </a:ext>
            </a:extLst>
          </p:cNvPr>
          <p:cNvSpPr/>
          <p:nvPr userDrawn="1"/>
        </p:nvSpPr>
        <p:spPr>
          <a:xfrm rot="-300000">
            <a:off x="6238193" y="1529517"/>
            <a:ext cx="6694029" cy="4114954"/>
          </a:xfrm>
          <a:prstGeom prst="roundRect">
            <a:avLst>
              <a:gd name="adj" fmla="val 83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7E46079-5958-6944-C94D-18B61AAFBB3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246722" y="2340000"/>
            <a:ext cx="3881721" cy="28764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E38AB7E-36FF-28AF-C8CF-4667D0DA93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7" name="Tijdelijke aanduiding voor tekst 12">
            <a:extLst>
              <a:ext uri="{FF2B5EF4-FFF2-40B4-BE49-F238E27FC236}">
                <a16:creationId xmlns:a16="http://schemas.microsoft.com/office/drawing/2014/main" id="{2BF6C158-660D-96D6-5E16-4C240C1316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 dirty="0"/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076006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23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8B996F-F74E-769B-7571-E5E7337B62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188857"/>
          </a:xfrm>
          <a:solidFill>
            <a:schemeClr val="accent2"/>
          </a:solidFill>
        </p:spPr>
        <p:txBody>
          <a:bodyPr/>
          <a:lstStyle/>
          <a:p>
            <a:endParaRPr lang="en-NL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A2FB9DF-8035-4053-274A-9E543F35A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0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 Nor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ADC4EE78-3541-724C-F7E3-A014250CF5F0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232000"/>
            <a:ext cx="10510191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7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B26D7C4-47E1-E3B3-8B89-1ED0F96FD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 Dub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926512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8D248-CAAE-34CA-E505-BC50569360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0300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EA721CC-F625-D85E-87F9-7EAFF7B9F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6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 Dubbel Speci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F410286-ABC2-7446-EC5B-7A327E917CC1}"/>
              </a:ext>
            </a:extLst>
          </p:cNvPr>
          <p:cNvSpPr/>
          <p:nvPr userDrawn="1"/>
        </p:nvSpPr>
        <p:spPr>
          <a:xfrm>
            <a:off x="6103159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Century Gothic" panose="020B0502020202020204" pitchFamily="34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06292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E299493-596F-55DE-91CA-8F1A4EB4D5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32BD6E-A1D0-B576-0A90-05C6BCC1E9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0434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B10118-2AD8-528D-227E-41A7D8B01F4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2572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ker Nor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10510191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ker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200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4539DD49-86D2-2E17-77E5-2C50BEC5CF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9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ker Dub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8D248-CAAE-34CA-E505-BC50569360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0300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EA721CC-F625-D85E-87F9-7EAFF7B9F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3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788" y="335446"/>
            <a:ext cx="10515600" cy="72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800" y="18252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7" r:id="rId3"/>
    <p:sldLayoutId id="2147483689" r:id="rId4"/>
    <p:sldLayoutId id="2147483688" r:id="rId5"/>
    <p:sldLayoutId id="2147483697" r:id="rId6"/>
    <p:sldLayoutId id="2147483692" r:id="rId7"/>
    <p:sldLayoutId id="2147483690" r:id="rId8"/>
    <p:sldLayoutId id="2147483691" r:id="rId9"/>
    <p:sldLayoutId id="2147483685" r:id="rId10"/>
    <p:sldLayoutId id="2147483702" r:id="rId11"/>
    <p:sldLayoutId id="2147483703" r:id="rId12"/>
    <p:sldLayoutId id="2147483704" r:id="rId13"/>
    <p:sldLayoutId id="2147483677" r:id="rId14"/>
    <p:sldLayoutId id="2147483693" r:id="rId15"/>
    <p:sldLayoutId id="2147483696" r:id="rId16"/>
    <p:sldLayoutId id="2147483679" r:id="rId17"/>
    <p:sldLayoutId id="2147483680" r:id="rId18"/>
    <p:sldLayoutId id="2147483705" r:id="rId19"/>
    <p:sldLayoutId id="2147483706" r:id="rId20"/>
    <p:sldLayoutId id="2147483707" r:id="rId21"/>
    <p:sldLayoutId id="2147483684" r:id="rId22"/>
    <p:sldLayoutId id="2147483698" r:id="rId23"/>
    <p:sldLayoutId id="2147483699" r:id="rId24"/>
    <p:sldLayoutId id="2147483695" r:id="rId25"/>
    <p:sldLayoutId id="2147483678" r:id="rId26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210" userDrawn="1">
          <p15:clr>
            <a:srgbClr val="F26B43"/>
          </p15:clr>
        </p15:guide>
        <p15:guide id="4" pos="211" userDrawn="1">
          <p15:clr>
            <a:srgbClr val="F26B43"/>
          </p15:clr>
        </p15:guide>
        <p15:guide id="5" pos="7469" userDrawn="1">
          <p15:clr>
            <a:srgbClr val="F26B43"/>
          </p15:clr>
        </p15:guide>
        <p15:guide id="6" pos="529" userDrawn="1">
          <p15:clr>
            <a:srgbClr val="F26B43"/>
          </p15:clr>
        </p15:guide>
        <p15:guide id="7" pos="71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hyperlink" Target="http://www.aeno.nl/" TargetMode="External"/><Relationship Id="rId7" Type="http://schemas.openxmlformats.org/officeDocument/2006/relationships/hyperlink" Target="http://www.tinyurl.com/JDR-Nieuws" TargetMode="External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aeno.nl/nieuwsbrieven" TargetMode="External"/><Relationship Id="rId11" Type="http://schemas.openxmlformats.org/officeDocument/2006/relationships/image" Target="../media/image37.svg"/><Relationship Id="rId5" Type="http://schemas.openxmlformats.org/officeDocument/2006/relationships/hyperlink" Target="https://www.aeno.nl/agenda" TargetMode="External"/><Relationship Id="rId15" Type="http://schemas.openxmlformats.org/officeDocument/2006/relationships/image" Target="../media/image41.svg"/><Relationship Id="rId10" Type="http://schemas.openxmlformats.org/officeDocument/2006/relationships/image" Target="../media/image36.png"/><Relationship Id="rId4" Type="http://schemas.openxmlformats.org/officeDocument/2006/relationships/hyperlink" Target="http://www.aeno.nl/communities" TargetMode="External"/><Relationship Id="rId9" Type="http://schemas.openxmlformats.org/officeDocument/2006/relationships/image" Target="../media/image35.svg"/><Relationship Id="rId1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debra.verduin@aeno.n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851" y="1293145"/>
            <a:ext cx="10606615" cy="1152968"/>
          </a:xfrm>
        </p:spPr>
        <p:txBody>
          <a:bodyPr/>
          <a:lstStyle/>
          <a:p>
            <a:r>
              <a:rPr lang="nl-NL" b="1" i="0" dirty="0">
                <a:effectLst/>
                <a:latin typeface="FFMarkWebProBold"/>
              </a:rPr>
              <a:t>Werkdruk in beeld </a:t>
            </a:r>
            <a:r>
              <a:rPr lang="nl-NL" b="0" i="0" dirty="0">
                <a:effectLst/>
                <a:latin typeface="FFMarkWebProBold"/>
              </a:rPr>
              <a:t>(Leidinggevenden)</a:t>
            </a:r>
            <a:r>
              <a:rPr lang="nl-NL" b="1" i="0" dirty="0">
                <a:effectLst/>
                <a:latin typeface="FFMarkWebProBold"/>
              </a:rPr>
              <a:t> </a:t>
            </a:r>
            <a:br>
              <a:rPr lang="nl-NL" b="1" i="0" dirty="0">
                <a:effectLst/>
                <a:latin typeface="FFMarkWebProBold"/>
              </a:rPr>
            </a:br>
            <a:r>
              <a:rPr lang="nl-NL" sz="3200" b="0" i="0" dirty="0">
                <a:effectLst/>
                <a:latin typeface="FFMarkWebProRegular"/>
              </a:rPr>
              <a:t>Naar je team kijken door de bril van het JD-R model</a:t>
            </a:r>
            <a:br>
              <a:rPr lang="nl-NL" b="0" i="0" dirty="0">
                <a:solidFill>
                  <a:srgbClr val="211E5B"/>
                </a:solidFill>
                <a:effectLst/>
                <a:latin typeface="FFMarkWebProRegular"/>
              </a:rPr>
            </a:br>
            <a:br>
              <a:rPr lang="nl-NL" b="1" i="0" dirty="0">
                <a:effectLst/>
                <a:latin typeface="FFMarkWebProBold"/>
              </a:rPr>
            </a:br>
            <a:endParaRPr lang="nl-NL" sz="3600" b="1" i="0" dirty="0">
              <a:effectLst/>
              <a:latin typeface="FFMarkWebProBold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FA1E8-50EE-D345-DDB3-3F1FA83078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Klaas-Jan Reincke en Donald Meulensteen</a:t>
            </a:r>
            <a:endParaRPr lang="en-NL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75008E-4454-FB0A-24BB-B0233B7132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24</a:t>
            </a:r>
            <a:r>
              <a:rPr lang="en-NL" dirty="0"/>
              <a:t> </a:t>
            </a:r>
            <a:r>
              <a:rPr lang="nl-NL" dirty="0"/>
              <a:t>september</a:t>
            </a:r>
            <a:r>
              <a:rPr lang="en-NL" dirty="0"/>
              <a:t> 2024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4B572-BABB-1840-BC17-8CA1353D8906}"/>
              </a:ext>
            </a:extLst>
          </p:cNvPr>
          <p:cNvSpPr txBox="1"/>
          <p:nvPr/>
        </p:nvSpPr>
        <p:spPr>
          <a:xfrm>
            <a:off x="4974336" y="8814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1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75F8-93F0-0757-D8A7-3F85C59C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zou je iets doen aan werkdruk?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C1B936-7E55-E93F-14EF-2690D01DFE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9789" y="2301390"/>
            <a:ext cx="10512424" cy="720000"/>
          </a:xfrm>
        </p:spPr>
        <p:txBody>
          <a:bodyPr/>
          <a:lstStyle/>
          <a:p>
            <a:r>
              <a:rPr lang="nl-NL" dirty="0">
                <a:solidFill>
                  <a:schemeClr val="accent3"/>
                </a:solidFill>
                <a:sym typeface="Wingdings" panose="05000000000000000000" pitchFamily="2" charset="2"/>
              </a:rPr>
              <a:t> </a:t>
            </a:r>
            <a:r>
              <a:rPr lang="nl-NL" sz="2000" dirty="0" err="1">
                <a:solidFill>
                  <a:schemeClr val="accent3"/>
                </a:solidFill>
              </a:rPr>
              <a:t>Mentimeter</a:t>
            </a:r>
            <a:r>
              <a:rPr lang="nl-NL" sz="2000" dirty="0">
                <a:solidFill>
                  <a:schemeClr val="accent3"/>
                </a:solidFill>
              </a:rPr>
              <a:t>!</a:t>
            </a:r>
            <a:endParaRPr lang="en-NL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73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26383-75A5-DAAE-EC22-529601AE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Oorzaak en gevolg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DFE52-FD58-E13A-D0A3-BEFE4F1B4D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hou ze goed uit elkaar!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DE57B8B-B0D6-2C3E-3814-B66770D4E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84" y="2515399"/>
            <a:ext cx="10973643" cy="182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10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75F8-93F0-0757-D8A7-3F85C59C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Job Demands-Resources benadering</a:t>
            </a:r>
          </a:p>
        </p:txBody>
      </p:sp>
      <p:pic>
        <p:nvPicPr>
          <p:cNvPr id="6" name="Tijdelijke aanduiding voor inhoud 5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52EEDE9D-454B-E0B7-2950-B791C9496ED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283" y="2232025"/>
            <a:ext cx="7445022" cy="41878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3E2DE-D214-409B-DAD1-8E1CB86441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JD-R</a:t>
            </a:r>
          </a:p>
        </p:txBody>
      </p:sp>
    </p:spTree>
    <p:extLst>
      <p:ext uri="{BB962C8B-B14F-4D97-AF65-F5344CB8AC3E}">
        <p14:creationId xmlns:p14="http://schemas.microsoft.com/office/powerpoint/2010/main" val="1796135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75F8-93F0-0757-D8A7-3F85C59C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Job Demands-Resources model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3E2DE-D214-409B-DAD1-8E1CB86441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JD-R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06EBB12-FE2B-C7E3-E731-14D6F516E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77" y="4042738"/>
            <a:ext cx="11040297" cy="168482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99396EF-664E-12C0-9F04-5988860FF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84" y="2146920"/>
            <a:ext cx="10973643" cy="182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4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75F8-93F0-0757-D8A7-3F85C59C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Job Demands-Resources model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3E2DE-D214-409B-DAD1-8E1CB86441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JD-R</a:t>
            </a:r>
          </a:p>
        </p:txBody>
      </p:sp>
      <p:pic>
        <p:nvPicPr>
          <p:cNvPr id="5" name="Afbeelding 4" descr="Afbeelding met tekst, kleding, schermopname, schoeisel&#10;&#10;Automatisch gegenereerde beschrijving">
            <a:extLst>
              <a:ext uri="{FF2B5EF4-FFF2-40B4-BE49-F238E27FC236}">
                <a16:creationId xmlns:a16="http://schemas.microsoft.com/office/drawing/2014/main" id="{64E15321-4A3F-1E5E-E440-2CF23ECBA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386278" cy="584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97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tekst, diagram, Lettertype, schermopname&#10;&#10;Automatisch gegenereerde beschrijving">
            <a:extLst>
              <a:ext uri="{FF2B5EF4-FFF2-40B4-BE49-F238E27FC236}">
                <a16:creationId xmlns:a16="http://schemas.microsoft.com/office/drawing/2014/main" id="{71043A46-C1AB-68B5-5376-55D2A90B09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47" b="18818"/>
          <a:stretch/>
        </p:blipFill>
        <p:spPr>
          <a:xfrm>
            <a:off x="1480086" y="2010086"/>
            <a:ext cx="9230240" cy="47290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Teammodel van bevlogenheid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EB60199-0656-419C-4AFE-40831C22D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Bevlogenheid werkt aanstekelijk!</a:t>
            </a:r>
          </a:p>
        </p:txBody>
      </p:sp>
    </p:spTree>
    <p:extLst>
      <p:ext uri="{BB962C8B-B14F-4D97-AF65-F5344CB8AC3E}">
        <p14:creationId xmlns:p14="http://schemas.microsoft.com/office/powerpoint/2010/main" val="3167824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Teammodel van bevlogenheid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EB60199-0656-419C-4AFE-40831C22D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Bevlogenheid werkt aanstekelijk!</a:t>
            </a:r>
          </a:p>
        </p:txBody>
      </p:sp>
      <p:pic>
        <p:nvPicPr>
          <p:cNvPr id="4" name="Afbeelding 3" descr="Afbeelding met tekening, schets, tekenfilm, Graphics&#10;&#10;Automatisch gegenereerde beschrijving">
            <a:extLst>
              <a:ext uri="{FF2B5EF4-FFF2-40B4-BE49-F238E27FC236}">
                <a16:creationId xmlns:a16="http://schemas.microsoft.com/office/drawing/2014/main" id="{1C8CE18F-E5C9-F510-E3F3-4AB29BA9DF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15555" r="8041" b="16523"/>
          <a:stretch/>
        </p:blipFill>
        <p:spPr>
          <a:xfrm>
            <a:off x="349952" y="2258746"/>
            <a:ext cx="3104444" cy="2511092"/>
          </a:xfrm>
          <a:prstGeom prst="rect">
            <a:avLst/>
          </a:prstGeom>
        </p:spPr>
      </p:pic>
      <p:pic>
        <p:nvPicPr>
          <p:cNvPr id="6" name="Afbeelding 5" descr="Afbeelding met kleding, schoeisel, person, persoon&#10;&#10;Automatisch gegenereerde beschrijving">
            <a:extLst>
              <a:ext uri="{FF2B5EF4-FFF2-40B4-BE49-F238E27FC236}">
                <a16:creationId xmlns:a16="http://schemas.microsoft.com/office/drawing/2014/main" id="{7C4895A7-8E97-C187-62F2-5F010CD04C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t="16413" r="15292" b="18371"/>
          <a:stretch/>
        </p:blipFill>
        <p:spPr>
          <a:xfrm>
            <a:off x="3815639" y="1785081"/>
            <a:ext cx="3499559" cy="3287837"/>
          </a:xfrm>
          <a:prstGeom prst="rect">
            <a:avLst/>
          </a:prstGeom>
        </p:spPr>
      </p:pic>
      <p:pic>
        <p:nvPicPr>
          <p:cNvPr id="9" name="Afbeelding 8" descr="Afbeelding met tekening, schets, Kinderkunst, tekst&#10;&#10;Automatisch gegenereerde beschrijving">
            <a:extLst>
              <a:ext uri="{FF2B5EF4-FFF2-40B4-BE49-F238E27FC236}">
                <a16:creationId xmlns:a16="http://schemas.microsoft.com/office/drawing/2014/main" id="{5D20A90F-2D84-D051-EE8F-CA573EE765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7" t="19827" r="10365" b="19938"/>
          <a:stretch/>
        </p:blipFill>
        <p:spPr>
          <a:xfrm>
            <a:off x="7676441" y="1999402"/>
            <a:ext cx="3677630" cy="285919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FEF9A948-C757-64BD-81EE-CE6199CCE8B4}"/>
              </a:ext>
            </a:extLst>
          </p:cNvPr>
          <p:cNvSpPr txBox="1"/>
          <p:nvPr/>
        </p:nvSpPr>
        <p:spPr>
          <a:xfrm>
            <a:off x="922578" y="5257506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/>
              <a:t>Motivatie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C1C968F-D7B2-9D99-D168-0041FD13F41E}"/>
              </a:ext>
            </a:extLst>
          </p:cNvPr>
          <p:cNvSpPr txBox="1"/>
          <p:nvPr/>
        </p:nvSpPr>
        <p:spPr>
          <a:xfrm>
            <a:off x="4463193" y="5257506"/>
            <a:ext cx="2204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/>
              <a:t>Teamsfeer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137FD38-9F78-EAEC-832B-142A779894B9}"/>
              </a:ext>
            </a:extLst>
          </p:cNvPr>
          <p:cNvSpPr txBox="1"/>
          <p:nvPr/>
        </p:nvSpPr>
        <p:spPr>
          <a:xfrm>
            <a:off x="8249067" y="5257506"/>
            <a:ext cx="27815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/>
              <a:t>Omgaan met </a:t>
            </a:r>
          </a:p>
          <a:p>
            <a:pPr algn="ctr"/>
            <a:r>
              <a:rPr lang="nl-NL" sz="3200" b="1" dirty="0"/>
              <a:t>emoties</a:t>
            </a:r>
          </a:p>
        </p:txBody>
      </p:sp>
    </p:spTree>
    <p:extLst>
      <p:ext uri="{BB962C8B-B14F-4D97-AF65-F5344CB8AC3E}">
        <p14:creationId xmlns:p14="http://schemas.microsoft.com/office/powerpoint/2010/main" val="742127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Teammodel van bevlogenheid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EB60199-0656-419C-4AFE-40831C22D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Bevlogenheid werkt aanstekelijk!</a:t>
            </a:r>
          </a:p>
        </p:txBody>
      </p:sp>
      <p:pic>
        <p:nvPicPr>
          <p:cNvPr id="5" name="Afbeelding 4" descr="Afbeelding met clipart, cirkel, tekenfilm, kunst&#10;&#10;Automatisch gegenereerde beschrijving">
            <a:extLst>
              <a:ext uri="{FF2B5EF4-FFF2-40B4-BE49-F238E27FC236}">
                <a16:creationId xmlns:a16="http://schemas.microsoft.com/office/drawing/2014/main" id="{5A081E23-7054-F735-193C-F52128AD9A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5" b="17856"/>
          <a:stretch/>
        </p:blipFill>
        <p:spPr>
          <a:xfrm>
            <a:off x="2608757" y="2027803"/>
            <a:ext cx="6972897" cy="449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70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F877E51-89A6-1691-75E0-34CB1E85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</p:spPr>
        <p:txBody>
          <a:bodyPr>
            <a:normAutofit fontScale="90000"/>
          </a:bodyPr>
          <a:lstStyle/>
          <a:p>
            <a:r>
              <a:rPr lang="nl-NL" sz="4400" dirty="0">
                <a:solidFill>
                  <a:schemeClr val="bg1"/>
                </a:solidFill>
              </a:rPr>
              <a:t>Twee processen van het JD-R</a:t>
            </a:r>
            <a:br>
              <a:rPr lang="nl-NL" sz="4400" dirty="0">
                <a:solidFill>
                  <a:schemeClr val="bg1"/>
                </a:solidFill>
              </a:rPr>
            </a:br>
            <a:r>
              <a:rPr lang="nl-NL" sz="3600" b="0" dirty="0">
                <a:solidFill>
                  <a:schemeClr val="bg1"/>
                </a:solidFill>
              </a:rPr>
              <a:t>Motivatie en Uitputting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CD48D4E-3D55-2AA4-220E-F3525EAAF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59" y="1804398"/>
            <a:ext cx="10606825" cy="103928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A123D24-50A3-855C-C060-354107553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63" y="3204928"/>
            <a:ext cx="10722124" cy="103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88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1845A9-8874-72F0-DA4F-0C39204486D7}"/>
              </a:ext>
            </a:extLst>
          </p:cNvPr>
          <p:cNvSpPr txBox="1">
            <a:spLocks/>
          </p:cNvSpPr>
          <p:nvPr/>
        </p:nvSpPr>
        <p:spPr>
          <a:xfrm>
            <a:off x="842022" y="1336432"/>
            <a:ext cx="10510191" cy="50832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De BUFFER strategie: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877E51-89A6-1691-75E0-34CB1E85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Het ligt (bijna) nooit aan 1 ding!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CADEAD0-FBDE-A12A-AC51-8361B9207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21" y="1809756"/>
            <a:ext cx="10645340" cy="253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1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E1AF19-6E9F-4203-EC51-11C5E7486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vandaag doen?</a:t>
            </a:r>
            <a:endParaRPr lang="en-NL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47A11E1-3172-0E03-7211-921DD96805C2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101786650"/>
              </p:ext>
            </p:extLst>
          </p:nvPr>
        </p:nvGraphicFramePr>
        <p:xfrm>
          <a:off x="838199" y="2489198"/>
          <a:ext cx="10514014" cy="3064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68246">
                  <a:extLst>
                    <a:ext uri="{9D8B030D-6E8A-4147-A177-3AD203B41FA5}">
                      <a16:colId xmlns:a16="http://schemas.microsoft.com/office/drawing/2014/main" val="3003944236"/>
                    </a:ext>
                  </a:extLst>
                </a:gridCol>
                <a:gridCol w="477982">
                  <a:extLst>
                    <a:ext uri="{9D8B030D-6E8A-4147-A177-3AD203B41FA5}">
                      <a16:colId xmlns:a16="http://schemas.microsoft.com/office/drawing/2014/main" val="956321321"/>
                    </a:ext>
                  </a:extLst>
                </a:gridCol>
                <a:gridCol w="229066">
                  <a:extLst>
                    <a:ext uri="{9D8B030D-6E8A-4147-A177-3AD203B41FA5}">
                      <a16:colId xmlns:a16="http://schemas.microsoft.com/office/drawing/2014/main" val="4204262110"/>
                    </a:ext>
                  </a:extLst>
                </a:gridCol>
                <a:gridCol w="638720">
                  <a:extLst>
                    <a:ext uri="{9D8B030D-6E8A-4147-A177-3AD203B41FA5}">
                      <a16:colId xmlns:a16="http://schemas.microsoft.com/office/drawing/2014/main" val="2124918579"/>
                    </a:ext>
                  </a:extLst>
                </a:gridCol>
              </a:tblGrid>
              <a:tr h="49590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Check in</a:t>
                      </a:r>
                      <a:endParaRPr lang="en-NL" sz="2800" dirty="0"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sz="2000" dirty="0"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406311"/>
                  </a:ext>
                </a:extLst>
              </a:tr>
              <a:tr h="49590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De Job Demands-Resources benadering (JD-R)</a:t>
                      </a:r>
                      <a:endParaRPr lang="en-NL" sz="28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dirty="0"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699881"/>
                  </a:ext>
                </a:extLst>
              </a:tr>
              <a:tr h="49590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Werkdruk managen met JD-R</a:t>
                      </a:r>
                      <a:endParaRPr lang="en-NL" sz="28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sz="2000" dirty="0"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863938"/>
                  </a:ext>
                </a:extLst>
              </a:tr>
              <a:tr h="495905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8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De Bevlogen Gemeente: de praktijk</a:t>
                      </a:r>
                      <a:endParaRPr lang="en-NL" sz="28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40953"/>
                  </a:ext>
                </a:extLst>
              </a:tr>
              <a:tr h="495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602055"/>
                  </a:ext>
                </a:extLst>
              </a:tr>
              <a:tr h="495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L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NL" sz="20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006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095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A81F-8397-0A37-BDF5-E4589455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 </a:t>
            </a:r>
            <a:r>
              <a:rPr lang="en-US" dirty="0" err="1"/>
              <a:t>vooral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oorzaak</a:t>
            </a:r>
            <a:r>
              <a:rPr lang="en-US" dirty="0"/>
              <a:t> &amp; </a:t>
            </a:r>
            <a:r>
              <a:rPr lang="en-US" dirty="0" err="1"/>
              <a:t>gevolg</a:t>
            </a:r>
            <a:r>
              <a:rPr lang="en-US" dirty="0"/>
              <a:t>!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15685-EB98-9E76-D0E1-7DB1382C1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maar let op: wat veroorzaakt wat?</a:t>
            </a:r>
            <a:endParaRPr lang="en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23A01AA-35E0-D81D-199D-9EB1CA77B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27" y="2080008"/>
            <a:ext cx="5801419" cy="462532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2F9C985-ECE2-6F5B-2BBB-141CD8A81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298" y="1604554"/>
            <a:ext cx="5088610" cy="49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46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1845A9-8874-72F0-DA4F-0C39204486D7}"/>
              </a:ext>
            </a:extLst>
          </p:cNvPr>
          <p:cNvSpPr txBox="1">
            <a:spLocks/>
          </p:cNvSpPr>
          <p:nvPr/>
        </p:nvSpPr>
        <p:spPr>
          <a:xfrm>
            <a:off x="842022" y="1336432"/>
            <a:ext cx="10510191" cy="50832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De BOOST strategie: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877E51-89A6-1691-75E0-34CB1E85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Het ligt (bijna) nooit aan 1 ding!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99760AC-DAF4-797B-A543-B19444D93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91" y="1778557"/>
            <a:ext cx="11308260" cy="281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65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A81F-8397-0A37-BDF5-E4589455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 hoe zit het dan met </a:t>
            </a:r>
            <a:r>
              <a:rPr lang="en-US" dirty="0" err="1"/>
              <a:t>werkdruk</a:t>
            </a:r>
            <a:r>
              <a:rPr lang="en-US" dirty="0"/>
              <a:t>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15685-EB98-9E76-D0E1-7DB1382C1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Wat vind je hieraan het meest opvallend?</a:t>
            </a:r>
            <a:endParaRPr lang="en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771013-9BC4-1A5B-6919-9117C418B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099" y="1818753"/>
            <a:ext cx="5691761" cy="476421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0543CBF-58DD-8AE2-8335-6327AE39A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9" y="2076457"/>
            <a:ext cx="5476352" cy="45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69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F877E51-89A6-1691-75E0-34CB1E85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Kijk ook naar gedrag!</a:t>
            </a:r>
            <a:r>
              <a:rPr lang="nl-NL" b="0" dirty="0">
                <a:solidFill>
                  <a:schemeClr val="bg1"/>
                </a:solidFill>
              </a:rPr>
              <a:t> </a:t>
            </a:r>
            <a:r>
              <a:rPr lang="nl-NL" b="0" dirty="0">
                <a:solidFill>
                  <a:schemeClr val="bg1"/>
                </a:solidFill>
                <a:sym typeface="Wingdings" panose="05000000000000000000" pitchFamily="2" charset="2"/>
              </a:rPr>
              <a:t> de Verliescyclus</a:t>
            </a:r>
            <a:endParaRPr lang="nl-NL" b="0" dirty="0">
              <a:solidFill>
                <a:schemeClr val="bg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33FF35D-CA9A-B72D-61FC-47FC901C4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4" y="1575201"/>
            <a:ext cx="10774699" cy="269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83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F877E51-89A6-1691-75E0-34CB1E85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4013" cy="7200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Kijk ook naar gedrag!</a:t>
            </a:r>
            <a:r>
              <a:rPr lang="nl-NL" b="0" dirty="0">
                <a:solidFill>
                  <a:schemeClr val="bg1"/>
                </a:solidFill>
              </a:rPr>
              <a:t> </a:t>
            </a:r>
            <a:r>
              <a:rPr lang="nl-NL" b="0" dirty="0">
                <a:solidFill>
                  <a:schemeClr val="bg1"/>
                </a:solidFill>
                <a:sym typeface="Wingdings" panose="05000000000000000000" pitchFamily="2" charset="2"/>
              </a:rPr>
              <a:t> de Winstcyclus</a:t>
            </a:r>
            <a:endParaRPr lang="nl-NL" b="0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1960276-D6B9-8B9E-4C15-1A50728B8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43787"/>
            <a:ext cx="10657114" cy="252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01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A81F-8397-0A37-BDF5-E4589455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Gedrag</a:t>
            </a:r>
            <a:r>
              <a:rPr lang="en-US" dirty="0"/>
              <a:t> dan?</a:t>
            </a:r>
            <a:endParaRPr lang="en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1D9B89-1CAD-4940-A691-99E4E1AB7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23" y="2261107"/>
            <a:ext cx="5204587" cy="433060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6283A76-1DE8-38D1-8807-9331DBAF7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048" y="1735200"/>
            <a:ext cx="5406026" cy="485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79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4254B0D1-B9B1-52D6-EFD3-3B372088FFC1}"/>
              </a:ext>
            </a:extLst>
          </p:cNvPr>
          <p:cNvSpPr/>
          <p:nvPr/>
        </p:nvSpPr>
        <p:spPr>
          <a:xfrm>
            <a:off x="6346966" y="4531739"/>
            <a:ext cx="961541" cy="931235"/>
          </a:xfrm>
          <a:prstGeom prst="roundRect">
            <a:avLst>
              <a:gd name="adj" fmla="val 151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informatie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EB60199-0656-419C-4AFE-40831C22D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Nieuwsgierig en wil je meer</a:t>
            </a:r>
          </a:p>
          <a:p>
            <a:r>
              <a:rPr lang="nl-NL" dirty="0"/>
              <a:t>over ons werk weten?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60D0EA7-0D58-2330-F139-7D315352CA19}"/>
              </a:ext>
            </a:extLst>
          </p:cNvPr>
          <p:cNvSpPr txBox="1"/>
          <p:nvPr/>
        </p:nvSpPr>
        <p:spPr>
          <a:xfrm>
            <a:off x="2459990" y="3097933"/>
            <a:ext cx="36360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>
                <a:effectLst/>
                <a:latin typeface="Century Gothic" panose="020B0502020202020204" pitchFamily="34" charset="0"/>
              </a:rPr>
              <a:t>Website</a:t>
            </a:r>
            <a:endParaRPr lang="nl-NL" sz="2000" dirty="0">
              <a:latin typeface="Century Gothic" panose="020B0502020202020204" pitchFamily="34" charset="0"/>
            </a:endParaRPr>
          </a:p>
          <a:p>
            <a:r>
              <a:rPr lang="nl-NL" sz="2000" dirty="0" err="1">
                <a:effectLst/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www.aeno.nl</a:t>
            </a:r>
            <a:endParaRPr lang="nl-NL" sz="2000" dirty="0">
              <a:latin typeface="Century Gothic" panose="020B0502020202020204" pitchFamily="34" charset="0"/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81B78A90-E05F-A08E-D633-9F26147DD4E4}"/>
              </a:ext>
            </a:extLst>
          </p:cNvPr>
          <p:cNvSpPr/>
          <p:nvPr/>
        </p:nvSpPr>
        <p:spPr>
          <a:xfrm>
            <a:off x="6338418" y="2940092"/>
            <a:ext cx="961541" cy="931235"/>
          </a:xfrm>
          <a:prstGeom prst="roundRect">
            <a:avLst>
              <a:gd name="adj" fmla="val 151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5EE5C56-CF19-5A85-E13D-573CCCBD0DDC}"/>
              </a:ext>
            </a:extLst>
          </p:cNvPr>
          <p:cNvSpPr txBox="1"/>
          <p:nvPr/>
        </p:nvSpPr>
        <p:spPr>
          <a:xfrm>
            <a:off x="2400996" y="4689580"/>
            <a:ext cx="36950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>
                <a:effectLst/>
                <a:latin typeface="Century Gothic" panose="020B0502020202020204" pitchFamily="34" charset="0"/>
              </a:rPr>
              <a:t>Community</a:t>
            </a:r>
            <a:endParaRPr lang="nl-NL" sz="2000" dirty="0">
              <a:solidFill>
                <a:srgbClr val="F1736D"/>
              </a:solidFill>
              <a:latin typeface="Century Gothic" panose="020B0502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sz="2000" b="0" i="0" dirty="0">
                <a:effectLst/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www.aeno.nl/communities</a:t>
            </a:r>
            <a:endParaRPr lang="nl-NL" sz="2000" dirty="0">
              <a:latin typeface="Century Gothic" panose="020B0502020202020204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3D507B8-3A3F-B2D0-CE81-0D2A86B5DACA}"/>
              </a:ext>
            </a:extLst>
          </p:cNvPr>
          <p:cNvSpPr txBox="1"/>
          <p:nvPr/>
        </p:nvSpPr>
        <p:spPr>
          <a:xfrm>
            <a:off x="7574133" y="3097933"/>
            <a:ext cx="37780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>
                <a:effectLst/>
                <a:latin typeface="Century Gothic" panose="020B0502020202020204" pitchFamily="34" charset="0"/>
              </a:rPr>
              <a:t>Events</a:t>
            </a:r>
            <a:endParaRPr lang="nl-NL" sz="2000" dirty="0">
              <a:solidFill>
                <a:srgbClr val="F1736D"/>
              </a:solidFill>
              <a:latin typeface="Century Gothic" panose="020B0502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sz="2000" b="0" i="0" dirty="0">
                <a:effectLst/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www.aeno.nl/agenda</a:t>
            </a:r>
            <a:endParaRPr lang="nl-NL" sz="2000" dirty="0">
              <a:latin typeface="Century Gothic" panose="020B050202020202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7118D5C-1CA1-A68B-E42E-6121B36C9692}"/>
              </a:ext>
            </a:extLst>
          </p:cNvPr>
          <p:cNvSpPr txBox="1"/>
          <p:nvPr/>
        </p:nvSpPr>
        <p:spPr>
          <a:xfrm>
            <a:off x="7515141" y="4674191"/>
            <a:ext cx="38370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>
                <a:effectLst/>
                <a:latin typeface="Century Gothic" panose="020B0502020202020204" pitchFamily="34" charset="0"/>
              </a:rPr>
              <a:t>Nieuwsbrieven</a:t>
            </a:r>
          </a:p>
          <a:p>
            <a:r>
              <a:rPr lang="nl-NL" sz="2000" b="0" i="0" dirty="0">
                <a:effectLst/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www.aeno.nl/nieuwsbrieven</a:t>
            </a:r>
            <a:endParaRPr lang="nl-NL" sz="2000" b="0" i="0" dirty="0">
              <a:effectLst/>
              <a:latin typeface="Century Gothic" panose="020B0502020202020204" pitchFamily="34" charset="0"/>
            </a:endParaRPr>
          </a:p>
          <a:p>
            <a:r>
              <a:rPr lang="nl-NL" sz="2000" dirty="0">
                <a:latin typeface="Century Gothic" panose="020B0502020202020204" pitchFamily="34" charset="0"/>
                <a:hlinkClick r:id="rId7"/>
              </a:rPr>
              <a:t>www.tinyurl.com/JDR-Nieuws</a:t>
            </a:r>
            <a:r>
              <a:rPr lang="nl-NL" sz="2000" dirty="0">
                <a:latin typeface="Century Gothic" panose="020B0502020202020204" pitchFamily="34" charset="0"/>
              </a:rPr>
              <a:t>  </a:t>
            </a:r>
          </a:p>
        </p:txBody>
      </p:sp>
      <p:pic>
        <p:nvPicPr>
          <p:cNvPr id="16" name="Graphic 15" descr="Agenda met effen opvulling">
            <a:extLst>
              <a:ext uri="{FF2B5EF4-FFF2-40B4-BE49-F238E27FC236}">
                <a16:creationId xmlns:a16="http://schemas.microsoft.com/office/drawing/2014/main" id="{33BD1C4A-7D5A-98DF-0E9E-E4F1904A7A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70536" y="2948509"/>
            <a:ext cx="914400" cy="914400"/>
          </a:xfrm>
          <a:prstGeom prst="rect">
            <a:avLst/>
          </a:prstGeom>
        </p:spPr>
      </p:pic>
      <p:pic>
        <p:nvPicPr>
          <p:cNvPr id="32" name="Graphic 31" descr="Open enveloppe met effen opvulling">
            <a:extLst>
              <a:ext uri="{FF2B5EF4-FFF2-40B4-BE49-F238E27FC236}">
                <a16:creationId xmlns:a16="http://schemas.microsoft.com/office/drawing/2014/main" id="{B4FCB69C-1CDF-A017-F404-633471DDB1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55430" y="4633598"/>
            <a:ext cx="727516" cy="727516"/>
          </a:xfrm>
          <a:prstGeom prst="rect">
            <a:avLst/>
          </a:prstGeom>
        </p:spPr>
      </p:pic>
      <p:sp>
        <p:nvSpPr>
          <p:cNvPr id="42" name="Rounded Rectangle 9">
            <a:extLst>
              <a:ext uri="{FF2B5EF4-FFF2-40B4-BE49-F238E27FC236}">
                <a16:creationId xmlns:a16="http://schemas.microsoft.com/office/drawing/2014/main" id="{1AC5016C-77F1-243B-C885-BF2F68950CD4}"/>
              </a:ext>
            </a:extLst>
          </p:cNvPr>
          <p:cNvSpPr/>
          <p:nvPr/>
        </p:nvSpPr>
        <p:spPr>
          <a:xfrm>
            <a:off x="1059055" y="2940092"/>
            <a:ext cx="961541" cy="931235"/>
          </a:xfrm>
          <a:prstGeom prst="roundRect">
            <a:avLst>
              <a:gd name="adj" fmla="val 151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D3E4EA06-854E-75FF-BAB5-F03B83F51270}"/>
              </a:ext>
            </a:extLst>
          </p:cNvPr>
          <p:cNvSpPr/>
          <p:nvPr/>
        </p:nvSpPr>
        <p:spPr>
          <a:xfrm>
            <a:off x="1037020" y="4531739"/>
            <a:ext cx="961541" cy="931235"/>
          </a:xfrm>
          <a:prstGeom prst="roundRect">
            <a:avLst>
              <a:gd name="adj" fmla="val 1512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6" name="Graphic 25" descr="Internet met effen opvulling">
            <a:extLst>
              <a:ext uri="{FF2B5EF4-FFF2-40B4-BE49-F238E27FC236}">
                <a16:creationId xmlns:a16="http://schemas.microsoft.com/office/drawing/2014/main" id="{12040C13-86BF-7B37-AF3D-9C4837D41D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2625" y="2948509"/>
            <a:ext cx="914400" cy="914400"/>
          </a:xfrm>
          <a:prstGeom prst="rect">
            <a:avLst/>
          </a:prstGeom>
        </p:spPr>
      </p:pic>
      <p:pic>
        <p:nvPicPr>
          <p:cNvPr id="22" name="Graphic 21" descr="Verbindingen met effen opvulling">
            <a:extLst>
              <a:ext uri="{FF2B5EF4-FFF2-40B4-BE49-F238E27FC236}">
                <a16:creationId xmlns:a16="http://schemas.microsoft.com/office/drawing/2014/main" id="{100926A5-9438-530E-571A-436359158B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7020" y="45401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55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1F7F45-CBA3-9274-2F06-9005A6E4E2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L" dirty="0"/>
              <a:t>Debra Verduin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D1E3E1-4822-71C2-2D3E-4277703FA5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debra.verduin@aeno.nl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Klaas-Jan Reincke</a:t>
            </a:r>
          </a:p>
          <a:p>
            <a:r>
              <a:rPr lang="en-GB" u="sng" dirty="0"/>
              <a:t>klaasjan@vivic.work</a:t>
            </a:r>
            <a:endParaRPr lang="en-NL" u="sng" dirty="0"/>
          </a:p>
        </p:txBody>
      </p:sp>
    </p:spTree>
    <p:extLst>
      <p:ext uri="{BB962C8B-B14F-4D97-AF65-F5344CB8AC3E}">
        <p14:creationId xmlns:p14="http://schemas.microsoft.com/office/powerpoint/2010/main" val="3155945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45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26383-75A5-DAAE-EC22-529601AE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Rood en Groen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DFE52-FD58-E13A-D0A3-BEFE4F1B4D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Zoek binnen 20 seconden iets roods en iets groens in je directe omgeving</a:t>
            </a:r>
          </a:p>
          <a:p>
            <a:r>
              <a:rPr lang="nl-NL" dirty="0"/>
              <a:t>(niet je kleding </a:t>
            </a:r>
            <a:r>
              <a:rPr lang="nl-NL" dirty="0">
                <a:sym typeface="Wingdings" panose="05000000000000000000" pitchFamily="2" charset="2"/>
              </a:rPr>
              <a:t>) – en leg het naast je neer</a:t>
            </a:r>
            <a:endParaRPr lang="nl-NL" dirty="0"/>
          </a:p>
        </p:txBody>
      </p:sp>
      <p:pic>
        <p:nvPicPr>
          <p:cNvPr id="8" name="Afbeelding 7" descr="Afbeelding met groen, origami&#10;&#10;Automatisch gegenereerde beschrijving">
            <a:extLst>
              <a:ext uri="{FF2B5EF4-FFF2-40B4-BE49-F238E27FC236}">
                <a16:creationId xmlns:a16="http://schemas.microsoft.com/office/drawing/2014/main" id="{996E904B-9BF3-C66E-F834-20A1E4FF19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5510"/>
            <a:ext cx="7234813" cy="4069582"/>
          </a:xfrm>
          <a:prstGeom prst="rect">
            <a:avLst/>
          </a:prstGeom>
        </p:spPr>
      </p:pic>
      <p:pic>
        <p:nvPicPr>
          <p:cNvPr id="6" name="Tijdelijke aanduiding voor inhoud 5" descr="Afbeelding met helm, hoofdtooi, kleding, Persoonlijke beschermmiddelen&#10;&#10;Automatisch gegenereerde beschrijving">
            <a:extLst>
              <a:ext uri="{FF2B5EF4-FFF2-40B4-BE49-F238E27FC236}">
                <a16:creationId xmlns:a16="http://schemas.microsoft.com/office/drawing/2014/main" id="{D1F5B530-BF3F-11F7-C477-8CA3E706CA6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186" y="1896493"/>
            <a:ext cx="7234814" cy="4187825"/>
          </a:xfrm>
        </p:spPr>
      </p:pic>
    </p:spTree>
    <p:extLst>
      <p:ext uri="{BB962C8B-B14F-4D97-AF65-F5344CB8AC3E}">
        <p14:creationId xmlns:p14="http://schemas.microsoft.com/office/powerpoint/2010/main" val="928207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26383-75A5-DAAE-EC22-529601AE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Rood en Groen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DFE52-FD58-E13A-D0A3-BEFE4F1B4D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stelling 1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2AFB23D-3551-0D2D-069E-5268B864576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1974" y="2088000"/>
            <a:ext cx="10510191" cy="4187687"/>
          </a:xfrm>
        </p:spPr>
        <p:txBody>
          <a:bodyPr/>
          <a:lstStyle/>
          <a:p>
            <a:r>
              <a:rPr lang="nl-NL" sz="3600" b="1" dirty="0"/>
              <a:t>Ik heb afgelopen nacht echt lekker geslapen</a:t>
            </a:r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	inderdaad! </a:t>
            </a:r>
            <a:r>
              <a:rPr lang="nl-NL" sz="3600" dirty="0">
                <a:sym typeface="Wingdings" panose="05000000000000000000" pitchFamily="2" charset="2"/>
              </a:rPr>
              <a:t></a:t>
            </a:r>
            <a:r>
              <a:rPr lang="nl-NL" sz="3600" dirty="0"/>
              <a:t>		helaas niet! </a:t>
            </a:r>
            <a:r>
              <a:rPr lang="nl-NL" sz="3600" dirty="0">
                <a:sym typeface="Wingdings" panose="05000000000000000000" pitchFamily="2" charset="2"/>
              </a:rPr>
              <a:t></a:t>
            </a:r>
            <a:endParaRPr lang="nl-NL" sz="36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C9411EA-AEFD-95DE-AC64-6215B16EC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532" y="3157694"/>
            <a:ext cx="1905000" cy="162846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08E367C-0B03-5C85-4471-0D1D3F765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728" y="3157694"/>
            <a:ext cx="1843448" cy="16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9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26383-75A5-DAAE-EC22-529601AE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Rood en Groen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DFE52-FD58-E13A-D0A3-BEFE4F1B4D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stelling 2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2AFB23D-3551-0D2D-069E-5268B864576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1974" y="2088000"/>
            <a:ext cx="10510191" cy="4187687"/>
          </a:xfrm>
        </p:spPr>
        <p:txBody>
          <a:bodyPr/>
          <a:lstStyle/>
          <a:p>
            <a:r>
              <a:rPr lang="nl-NL" sz="3600" b="1" dirty="0"/>
              <a:t>Vandaag is het (tot nu toe) veel te druk!</a:t>
            </a:r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nee hoor, valt mee! </a:t>
            </a:r>
            <a:r>
              <a:rPr lang="nl-NL" sz="3600" dirty="0">
                <a:sym typeface="Wingdings" panose="05000000000000000000" pitchFamily="2" charset="2"/>
              </a:rPr>
              <a:t></a:t>
            </a:r>
            <a:r>
              <a:rPr lang="nl-NL" sz="3600" dirty="0"/>
              <a:t>		ja, helaas wel! </a:t>
            </a:r>
            <a:r>
              <a:rPr lang="nl-NL" sz="3600" dirty="0">
                <a:sym typeface="Wingdings" panose="05000000000000000000" pitchFamily="2" charset="2"/>
              </a:rPr>
              <a:t></a:t>
            </a:r>
            <a:endParaRPr lang="nl-NL" sz="36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C9411EA-AEFD-95DE-AC64-6215B16EC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532" y="3157694"/>
            <a:ext cx="1905000" cy="162846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08E367C-0B03-5C85-4471-0D1D3F765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482" y="3157694"/>
            <a:ext cx="1843448" cy="16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8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26383-75A5-DAAE-EC22-529601AE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Rood en Groen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DFE52-FD58-E13A-D0A3-BEFE4F1B4D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stelling 3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2AFB23D-3551-0D2D-069E-5268B864576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1974" y="2088000"/>
            <a:ext cx="10633195" cy="4187687"/>
          </a:xfrm>
        </p:spPr>
        <p:txBody>
          <a:bodyPr/>
          <a:lstStyle/>
          <a:p>
            <a:r>
              <a:rPr lang="nl-NL" sz="3600" b="1" dirty="0"/>
              <a:t>Ik kan 90 minuten lekker ongestoord meedoen!</a:t>
            </a:r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ja, dat gaat lukken! </a:t>
            </a:r>
            <a:r>
              <a:rPr lang="nl-NL" sz="3600" dirty="0">
                <a:sym typeface="Wingdings" panose="05000000000000000000" pitchFamily="2" charset="2"/>
              </a:rPr>
              <a:t></a:t>
            </a:r>
            <a:r>
              <a:rPr lang="nl-NL" sz="3600" dirty="0"/>
              <a:t>		dat wordt lastig! </a:t>
            </a:r>
            <a:r>
              <a:rPr lang="nl-NL" sz="3600" dirty="0">
                <a:sym typeface="Wingdings" panose="05000000000000000000" pitchFamily="2" charset="2"/>
              </a:rPr>
              <a:t></a:t>
            </a:r>
            <a:endParaRPr lang="nl-NL" sz="36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C9411EA-AEFD-95DE-AC64-6215B16EC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532" y="3157694"/>
            <a:ext cx="1905000" cy="162846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08E367C-0B03-5C85-4471-0D1D3F765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482" y="3157694"/>
            <a:ext cx="1843448" cy="16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5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26383-75A5-DAAE-EC22-529601AE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Rood en Groen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DFE52-FD58-E13A-D0A3-BEFE4F1B4D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stelling 4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2AFB23D-3551-0D2D-069E-5268B864576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1540" y="2088000"/>
            <a:ext cx="10773872" cy="4187687"/>
          </a:xfrm>
        </p:spPr>
        <p:txBody>
          <a:bodyPr/>
          <a:lstStyle/>
          <a:p>
            <a:r>
              <a:rPr lang="nl-NL" sz="3600" b="1" dirty="0"/>
              <a:t>Wij hebben recent een MO gedaan</a:t>
            </a:r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600" dirty="0"/>
              <a:t>dat is nog vrij vers </a:t>
            </a:r>
            <a:r>
              <a:rPr lang="nl-NL" sz="3600" dirty="0">
                <a:sym typeface="Wingdings" panose="05000000000000000000" pitchFamily="2" charset="2"/>
              </a:rPr>
              <a:t></a:t>
            </a:r>
            <a:r>
              <a:rPr lang="nl-NL" sz="3600" dirty="0"/>
              <a:t>		dat is ‘n tijd geleden! </a:t>
            </a:r>
            <a:r>
              <a:rPr lang="nl-NL" sz="3600" dirty="0">
                <a:sym typeface="Wingdings" panose="05000000000000000000" pitchFamily="2" charset="2"/>
              </a:rPr>
              <a:t></a:t>
            </a:r>
            <a:endParaRPr lang="nl-NL" sz="36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C9411EA-AEFD-95DE-AC64-6215B16EC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85" y="3157694"/>
            <a:ext cx="1905000" cy="162846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08E367C-0B03-5C85-4471-0D1D3F765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178" y="3157694"/>
            <a:ext cx="1843448" cy="16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58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26383-75A5-DAAE-EC22-529601AE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Rood en Groen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DFE52-FD58-E13A-D0A3-BEFE4F1B4D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stelling 5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2AFB23D-3551-0D2D-069E-5268B864576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2563" y="2088000"/>
            <a:ext cx="11203911" cy="4187687"/>
          </a:xfrm>
        </p:spPr>
        <p:txBody>
          <a:bodyPr/>
          <a:lstStyle/>
          <a:p>
            <a:r>
              <a:rPr lang="nl-NL" sz="3600" b="1" dirty="0"/>
              <a:t>Werkdruk is echt een heikel thema bij ons</a:t>
            </a:r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200" dirty="0"/>
              <a:t>dat valt best mee </a:t>
            </a:r>
            <a:r>
              <a:rPr lang="nl-NL" sz="3200" dirty="0">
                <a:sym typeface="Wingdings" panose="05000000000000000000" pitchFamily="2" charset="2"/>
              </a:rPr>
              <a:t></a:t>
            </a:r>
            <a:r>
              <a:rPr lang="nl-NL" sz="3200" dirty="0"/>
              <a:t>		ja, daar gaat ‘t vaak over! </a:t>
            </a:r>
            <a:r>
              <a:rPr lang="nl-NL" sz="3200" dirty="0">
                <a:sym typeface="Wingdings" panose="05000000000000000000" pitchFamily="2" charset="2"/>
              </a:rPr>
              <a:t></a:t>
            </a:r>
            <a:endParaRPr lang="nl-NL" sz="32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C9411EA-AEFD-95DE-AC64-6215B16EC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85" y="3157694"/>
            <a:ext cx="1905000" cy="162846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08E367C-0B03-5C85-4471-0D1D3F765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178" y="3157694"/>
            <a:ext cx="1843448" cy="16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7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26383-75A5-DAAE-EC22-529601AE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Rood en Groen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DFE52-FD58-E13A-D0A3-BEFE4F1B4D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stelling 6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2AFB23D-3551-0D2D-069E-5268B864576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2563" y="2088000"/>
            <a:ext cx="11203911" cy="4187687"/>
          </a:xfrm>
        </p:spPr>
        <p:txBody>
          <a:bodyPr/>
          <a:lstStyle/>
          <a:p>
            <a:r>
              <a:rPr lang="nl-NL" sz="3600" b="1" dirty="0"/>
              <a:t>We hebben ‘n prima aanpak die goed werkt</a:t>
            </a:r>
          </a:p>
          <a:p>
            <a:endParaRPr lang="nl-NL" sz="3600" dirty="0"/>
          </a:p>
          <a:p>
            <a:endParaRPr lang="nl-NL" sz="3600" dirty="0"/>
          </a:p>
          <a:p>
            <a:r>
              <a:rPr lang="nl-NL" sz="3200" dirty="0"/>
              <a:t>ja, we boeken resultaat! </a:t>
            </a:r>
            <a:r>
              <a:rPr lang="nl-NL" sz="3200" dirty="0">
                <a:sym typeface="Wingdings" panose="05000000000000000000" pitchFamily="2" charset="2"/>
              </a:rPr>
              <a:t></a:t>
            </a:r>
            <a:r>
              <a:rPr lang="nl-NL" sz="3200" dirty="0"/>
              <a:t>		het blijft worstelen… </a:t>
            </a:r>
            <a:r>
              <a:rPr lang="nl-NL" sz="3200" dirty="0">
                <a:sym typeface="Wingdings" panose="05000000000000000000" pitchFamily="2" charset="2"/>
              </a:rPr>
              <a:t></a:t>
            </a:r>
            <a:endParaRPr lang="nl-NL" sz="32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C9411EA-AEFD-95DE-AC64-6215B16EC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468" y="3157694"/>
            <a:ext cx="1905000" cy="162846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08E367C-0B03-5C85-4471-0D1D3F765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289" y="3157694"/>
            <a:ext cx="1843448" cy="16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01974"/>
      </p:ext>
    </p:extLst>
  </p:cSld>
  <p:clrMapOvr>
    <a:masterClrMapping/>
  </p:clrMapOvr>
</p:sld>
</file>

<file path=ppt/theme/theme1.xml><?xml version="1.0" encoding="utf-8"?>
<a:theme xmlns:a="http://schemas.openxmlformats.org/drawingml/2006/main" name="A&amp;O fonds">
  <a:themeElements>
    <a:clrScheme name="Custom 53">
      <a:dk1>
        <a:srgbClr val="201E5B"/>
      </a:dk1>
      <a:lt1>
        <a:srgbClr val="FFFFFF"/>
      </a:lt1>
      <a:dk2>
        <a:srgbClr val="41F7AC"/>
      </a:dk2>
      <a:lt2>
        <a:srgbClr val="A3D8E7"/>
      </a:lt2>
      <a:accent1>
        <a:srgbClr val="F9364C"/>
      </a:accent1>
      <a:accent2>
        <a:srgbClr val="F3F2E6"/>
      </a:accent2>
      <a:accent3>
        <a:srgbClr val="50C6D9"/>
      </a:accent3>
      <a:accent4>
        <a:srgbClr val="00AE78"/>
      </a:accent4>
      <a:accent5>
        <a:srgbClr val="FFB90B"/>
      </a:accent5>
      <a:accent6>
        <a:srgbClr val="D5BC93"/>
      </a:accent6>
      <a:hlink>
        <a:srgbClr val="F1736D"/>
      </a:hlink>
      <a:folHlink>
        <a:srgbClr val="918D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cPPT2016-TakeATourTemplate-Revised2018Feb.potx" id="{F31BF39D-3D32-47FC-BFF2-1B27195AA4EF}" vid="{4B0EA534-3CB1-4DB9-8EE1-8E35FBC6C0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c1b744-f515-486f-8e62-220301cd8b38">
      <Terms xmlns="http://schemas.microsoft.com/office/infopath/2007/PartnerControls"/>
    </lcf76f155ced4ddcb4097134ff3c332f>
    <TaxCatchAll xmlns="554a111f-11f7-4d43-973b-c22b7e92f5db" xsi:nil="true"/>
    <SharedWithUsers xmlns="554a111f-11f7-4d43-973b-c22b7e92f5db">
      <UserInfo>
        <DisplayName>Debra Verduin | A&amp;O fonds Gemeenten</DisplayName>
        <AccountId>13</AccountId>
        <AccountType/>
      </UserInfo>
      <UserInfo>
        <DisplayName>Freek Vos | A&amp;O fonds Gemeenten</DisplayName>
        <AccountId>7</AccountId>
        <AccountType/>
      </UserInfo>
      <UserInfo>
        <DisplayName>Farouk Kachtian | A&amp;O fonds Gemeenten</DisplayName>
        <AccountId>508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B77EC952059409767C33C33782532" ma:contentTypeVersion="18" ma:contentTypeDescription="Een nieuw document maken." ma:contentTypeScope="" ma:versionID="0dcc859070853c0650b6cee7082b557a">
  <xsd:schema xmlns:xsd="http://www.w3.org/2001/XMLSchema" xmlns:xs="http://www.w3.org/2001/XMLSchema" xmlns:p="http://schemas.microsoft.com/office/2006/metadata/properties" xmlns:ns2="bec1b744-f515-486f-8e62-220301cd8b38" xmlns:ns3="554a111f-11f7-4d43-973b-c22b7e92f5db" targetNamespace="http://schemas.microsoft.com/office/2006/metadata/properties" ma:root="true" ma:fieldsID="2d790215a6470d29189e39e95d0f01f7" ns2:_="" ns3:_="">
    <xsd:import namespace="bec1b744-f515-486f-8e62-220301cd8b38"/>
    <xsd:import namespace="554a111f-11f7-4d43-973b-c22b7e92f5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1b744-f515-486f-8e62-220301cd8b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536dc5d3-1c25-416d-9ff8-30d8d33104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a111f-11f7-4d43-973b-c22b7e92f5d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a67a32c-250f-47a0-818a-3a401ba7be7c}" ma:internalName="TaxCatchAll" ma:showField="CatchAllData" ma:web="554a111f-11f7-4d43-973b-c22b7e92f5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A3B8BD-CAAF-40C0-9475-E21CA5D10736}">
  <ds:schemaRefs>
    <ds:schemaRef ds:uri="http://schemas.microsoft.com/office/2006/metadata/properties"/>
    <ds:schemaRef ds:uri="http://schemas.microsoft.com/office/infopath/2007/PartnerControls"/>
    <ds:schemaRef ds:uri="bec1b744-f515-486f-8e62-220301cd8b38"/>
    <ds:schemaRef ds:uri="554a111f-11f7-4d43-973b-c22b7e92f5db"/>
  </ds:schemaRefs>
</ds:datastoreItem>
</file>

<file path=customXml/itemProps2.xml><?xml version="1.0" encoding="utf-8"?>
<ds:datastoreItem xmlns:ds="http://schemas.openxmlformats.org/officeDocument/2006/customXml" ds:itemID="{ED3FB7A9-97A9-41E7-8E6C-DEAB6AC793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BAF044-C82B-453E-BEFD-EA3E0EB061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c1b744-f515-486f-8e62-220301cd8b38"/>
    <ds:schemaRef ds:uri="554a111f-11f7-4d43-973b-c22b7e92f5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WelcomeDoc</Template>
  <TotalTime>1725</TotalTime>
  <Words>466</Words>
  <Application>Microsoft Office PowerPoint</Application>
  <PresentationFormat>Breedbeeld</PresentationFormat>
  <Paragraphs>102</Paragraphs>
  <Slides>28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Gothic</vt:lpstr>
      <vt:lpstr>FFMarkWebProBold</vt:lpstr>
      <vt:lpstr>FFMarkWebProRegular</vt:lpstr>
      <vt:lpstr>Wingdings</vt:lpstr>
      <vt:lpstr>A&amp;O fonds</vt:lpstr>
      <vt:lpstr>Werkdruk in beeld (Leidinggevenden)  Naar je team kijken door de bril van het JD-R model  </vt:lpstr>
      <vt:lpstr>Wat gaan we vandaag doen?</vt:lpstr>
      <vt:lpstr>Rood en Groen</vt:lpstr>
      <vt:lpstr>Rood en Groen</vt:lpstr>
      <vt:lpstr>Rood en Groen</vt:lpstr>
      <vt:lpstr>Rood en Groen</vt:lpstr>
      <vt:lpstr>Rood en Groen</vt:lpstr>
      <vt:lpstr>Rood en Groen</vt:lpstr>
      <vt:lpstr>Rood en Groen</vt:lpstr>
      <vt:lpstr>Waarom zou je iets doen aan werkdruk?</vt:lpstr>
      <vt:lpstr>Oorzaak en gevolg</vt:lpstr>
      <vt:lpstr>Job Demands-Resources benadering</vt:lpstr>
      <vt:lpstr>Job Demands-Resources model</vt:lpstr>
      <vt:lpstr>Job Demands-Resources model</vt:lpstr>
      <vt:lpstr>Teammodel van bevlogenheid</vt:lpstr>
      <vt:lpstr>Teammodel van bevlogenheid</vt:lpstr>
      <vt:lpstr>Teammodel van bevlogenheid</vt:lpstr>
      <vt:lpstr>Twee processen van het JD-R Motivatie en Uitputting</vt:lpstr>
      <vt:lpstr>Het ligt (bijna) nooit aan 1 ding!</vt:lpstr>
      <vt:lpstr>En vooral naar oorzaak &amp; gevolg!</vt:lpstr>
      <vt:lpstr>Het ligt (bijna) nooit aan 1 ding!</vt:lpstr>
      <vt:lpstr>En hoe zit het dan met werkdruk?</vt:lpstr>
      <vt:lpstr>Kijk ook naar gedrag!  de Verliescyclus</vt:lpstr>
      <vt:lpstr>Kijk ook naar gedrag!  de Winstcyclus</vt:lpstr>
      <vt:lpstr>En dat Gedrag dan?</vt:lpstr>
      <vt:lpstr>Meer informatie</vt:lpstr>
      <vt:lpstr>PowerPoint-presentatie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A&amp;O fonds Gemeenten</dc:title>
  <dc:subject>Standaardpowerpoint</dc:subject>
  <dc:creator>Bastiaan van de Werk</dc:creator>
  <cp:keywords/>
  <dc:description>Bastiaan@vandewerk.nl</dc:description>
  <cp:lastModifiedBy>Donald Meulensteen</cp:lastModifiedBy>
  <cp:revision>61</cp:revision>
  <dcterms:created xsi:type="dcterms:W3CDTF">2019-01-15T13:17:09Z</dcterms:created>
  <dcterms:modified xsi:type="dcterms:W3CDTF">2024-09-24T14:34:05Z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v-rimour@microsoft.com</vt:lpwstr>
  </property>
  <property fmtid="{D5CDD505-2E9C-101B-9397-08002B2CF9AE}" pid="5" name="MSIP_Label_f42aa342-8706-4288-bd11-ebb85995028c_SetDate">
    <vt:lpwstr>2018-02-19T06:21:30.1318915Z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0x0101000B2B77EC952059409767C33C33782532</vt:lpwstr>
  </property>
</Properties>
</file>